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C283"/>
    <a:srgbClr val="78AAD6"/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204" y="8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theme" Target="theme/theme1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tableStyles" Target="tableStyles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956743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30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30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30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30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30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30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30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30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arrett Grolemund…"/>
          <p:cNvSpPr txBox="1"/>
          <p:nvPr/>
        </p:nvSpPr>
        <p:spPr>
          <a:xfrm>
            <a:off x="9440582" y="10793754"/>
            <a:ext cx="5484344" cy="188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52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Garrett Grolemund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Data Scientist, Educator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January 2017</a:t>
            </a:r>
          </a:p>
        </p:txBody>
      </p:sp>
      <p:sp>
        <p:nvSpPr>
          <p:cNvPr id="13" name="Master the Tidyverse"/>
          <p:cNvSpPr txBox="1"/>
          <p:nvPr/>
        </p:nvSpPr>
        <p:spPr>
          <a:xfrm>
            <a:off x="777634" y="103947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Master the Tidyverse</a:t>
            </a:r>
          </a:p>
        </p:txBody>
      </p:sp>
      <p:pic>
        <p:nvPicPr>
          <p:cNvPr id="14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4726" t="5029" r="4075" b="5848"/>
          <a:stretch>
            <a:fillRect/>
          </a:stretch>
        </p:blipFill>
        <p:spPr>
          <a:xfrm>
            <a:off x="7953374" y="3648680"/>
            <a:ext cx="8477159" cy="6903525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10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831199" y="5735599"/>
            <a:ext cx="22721602" cy="2244801"/>
          </a:xfrm>
          <a:prstGeom prst="rect">
            <a:avLst/>
          </a:prstGeom>
        </p:spPr>
        <p:txBody>
          <a:bodyPr lIns="243799" tIns="243799" rIns="243799" bIns="243799"/>
          <a:lstStyle>
            <a:lvl1pPr algn="ctr" defTabSz="2438400">
              <a:defRPr sz="9600" cap="none">
                <a:solidFill>
                  <a:srgbClr val="F3F3F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188836" y="12524794"/>
            <a:ext cx="867584" cy="870498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2387600" y="8001000"/>
            <a:ext cx="19621500" cy="863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46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2374900" y="5384800"/>
            <a:ext cx="19621500" cy="1866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7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66200" y="4387007"/>
            <a:ext cx="6451600" cy="7477369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Transform Data with"/>
          <p:cNvSpPr txBox="1"/>
          <p:nvPr/>
        </p:nvSpPr>
        <p:spPr>
          <a:xfrm>
            <a:off x="777635" y="1000191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 dirty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Transform Data with</a:t>
            </a:r>
          </a:p>
        </p:txBody>
      </p:sp>
      <p:sp>
        <p:nvSpPr>
          <p:cNvPr id="9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reativecommons.org/licenses/by-sa/4.0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2"/>
              </a:defRPr>
            </a:lvl1pPr>
          </a:lstStyle>
          <a:p>
            <a:pPr>
              <a:defRPr u="none"/>
            </a:pPr>
            <a:r>
              <a:rPr u="sng">
                <a:hlinkClick r:id="rId12"/>
              </a:rPr>
              <a:t>CC BY-SA RStudio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825500">
              <a:defRPr sz="24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9pPr>
    </p:titleStyle>
    <p:bodyStyle>
      <a:lvl1pPr marL="609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1pPr>
      <a:lvl2pPr marL="1346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2pPr>
      <a:lvl3pPr marL="2083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3pPr>
      <a:lvl4pPr marL="2819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4pPr>
      <a:lvl5pPr marL="35563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5pPr>
      <a:lvl6pPr marL="4292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6pPr>
      <a:lvl7pPr marL="5029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7pPr>
      <a:lvl8pPr marL="5766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8pPr>
      <a:lvl9pPr marL="6502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0.png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1.png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hyperlink" Target="https://creativecommons.org/licenses/by-sa/4.0/" TargetMode="External"/><Relationship Id="rId7" Type="http://schemas.openxmlformats.org/officeDocument/2006/relationships/image" Target="../media/image3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9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9.pn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2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png"/><Relationship Id="rId4" Type="http://schemas.openxmlformats.org/officeDocument/2006/relationships/hyperlink" Target="https://creativecommons.org/licenses/by-sa/4.0/" TargetMode="Externa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pn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9.png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1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24.png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0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0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0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0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rstudio.com" TargetMode="Externa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hyperlink" Target="https://creativecommons.org/licenses/by-sa/4.0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9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1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3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1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reativecommons.org/licenses/by-sa/4.0/" TargetMode="External"/><Relationship Id="rId4" Type="http://schemas.openxmlformats.org/officeDocument/2006/relationships/image" Target="../media/image6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1.png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5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9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arrett.png" descr="garret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1984" y="1782645"/>
            <a:ext cx="17442884" cy="119803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pdf-dplyr.pdf" descr="pdf-dplyr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200" name="Proportion of boys with the name Garrett"/>
          <p:cNvSpPr txBox="1"/>
          <p:nvPr/>
        </p:nvSpPr>
        <p:spPr>
          <a:xfrm>
            <a:off x="1758337" y="-472071"/>
            <a:ext cx="20902092" cy="3194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Proportion of boys with the name Garrett</a:t>
            </a:r>
          </a:p>
        </p:txBody>
      </p:sp>
    </p:spTree>
  </p:cSld>
  <p:clrMapOvr>
    <a:masterClrMapping/>
  </p:clrMapOvr>
  <p:transition spd="med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Your Turn 11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11</a:t>
            </a:r>
          </a:p>
        </p:txBody>
      </p:sp>
      <p:sp>
        <p:nvSpPr>
          <p:cNvPr id="867" name="Use min_rank() and mutate() to rank each row in babynames from largest n to lowest n."/>
          <p:cNvSpPr txBox="1">
            <a:spLocks noGrp="1"/>
          </p:cNvSpPr>
          <p:nvPr>
            <p:ph type="body" sz="half" idx="4294967295"/>
          </p:nvPr>
        </p:nvSpPr>
        <p:spPr>
          <a:xfrm>
            <a:off x="4214159" y="3291757"/>
            <a:ext cx="15955682" cy="6232094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</a:t>
            </a:r>
            <a:r>
              <a:rPr b="1"/>
              <a:t>min_rank()</a:t>
            </a:r>
            <a:r>
              <a:t> and </a:t>
            </a:r>
            <a:r>
              <a:rPr b="1"/>
              <a:t>mutate() </a:t>
            </a:r>
            <a:r>
              <a:t>to rank each row in babynames from largest </a:t>
            </a:r>
            <a:r>
              <a:rPr b="1"/>
              <a:t>n</a:t>
            </a:r>
            <a:r>
              <a:t> to lowest </a:t>
            </a:r>
            <a:r>
              <a:rPr b="1"/>
              <a:t>n</a:t>
            </a:r>
            <a:r>
              <a:t>.</a:t>
            </a:r>
          </a:p>
        </p:txBody>
      </p:sp>
      <p:pic>
        <p:nvPicPr>
          <p:cNvPr id="86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8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68"/>
                </p:tgtEl>
              </p:cMediaNode>
            </p:video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871" name="Rectangle"/>
          <p:cNvSpPr/>
          <p:nvPr/>
        </p:nvSpPr>
        <p:spPr>
          <a:xfrm>
            <a:off x="1146390" y="942709"/>
            <a:ext cx="22091220" cy="1178467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72" name="babynames %&gt;%…"/>
          <p:cNvSpPr txBox="1"/>
          <p:nvPr/>
        </p:nvSpPr>
        <p:spPr>
          <a:xfrm>
            <a:off x="1412011" y="982270"/>
            <a:ext cx="21683371" cy="11797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mutate(rank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min_rank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(desc(prop)))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 year   sex      name     n       prop  rank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1  1880     F      Mary  7065 0.07238433    14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2  1880     F      Anna  2604 0.02667923   709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3  1880     F      Emma  2003 0.02052170  1131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4  1880     F Elizabeth  1939 0.01986599  1192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5  1880     F    Minnie  1746 0.01788861  1427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6  1880     F  Margaret  1578 0.01616737  1683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7  1880     F       Ida  1472 0.01508135  1897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8  1880     F     Alice  1414 0.01448711  2040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9  1880     F    Bertha  1320 0.01352404  2279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10  1880     F     Sarah  1288 0.01319618  2387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... with 1,858,679 more rows</a:t>
            </a:r>
          </a:p>
        </p:txBody>
      </p:sp>
    </p:spTree>
  </p:cSld>
  <p:clrMapOvr>
    <a:masterClrMapping/>
  </p:clrMapOvr>
  <p:transition spd="med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Your Turn 12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12</a:t>
            </a:r>
          </a:p>
        </p:txBody>
      </p:sp>
      <p:sp>
        <p:nvSpPr>
          <p:cNvPr id="875" name="Compute each name's rank within its year and sex.…"/>
          <p:cNvSpPr txBox="1">
            <a:spLocks noGrp="1"/>
          </p:cNvSpPr>
          <p:nvPr>
            <p:ph type="body" sz="half" idx="4294967295"/>
          </p:nvPr>
        </p:nvSpPr>
        <p:spPr>
          <a:xfrm>
            <a:off x="2929565" y="3240423"/>
            <a:ext cx="18524869" cy="5305193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Compute each name's rank </a:t>
            </a:r>
            <a:r>
              <a:rPr i="1"/>
              <a:t>within its year and sex</a:t>
            </a:r>
            <a:r>
              <a:t>.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Then compute the median rank for each combination of </a:t>
            </a:r>
            <a:r>
              <a:rPr i="1"/>
              <a:t>name and sex</a:t>
            </a:r>
            <a:r>
              <a:t>, and arrange the results from highest median rank to lowest.</a:t>
            </a:r>
          </a:p>
        </p:txBody>
      </p:sp>
      <p:pic>
        <p:nvPicPr>
          <p:cNvPr id="876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8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76"/>
                </p:tgtEl>
              </p:cMediaNode>
            </p:video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879" name="Rectangle"/>
          <p:cNvSpPr/>
          <p:nvPr/>
        </p:nvSpPr>
        <p:spPr>
          <a:xfrm>
            <a:off x="1146390" y="942709"/>
            <a:ext cx="22091220" cy="1178467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80" name="babynames %&gt;%…"/>
          <p:cNvSpPr txBox="1"/>
          <p:nvPr/>
        </p:nvSpPr>
        <p:spPr>
          <a:xfrm>
            <a:off x="1412011" y="982270"/>
            <a:ext cx="21683371" cy="11797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(year, sex)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mutate(rank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min_rank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(desc(prop))) %&gt;% 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(name, sex)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(score = median(rank))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arrange(score)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     name   sex score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1      Mary     F     1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2     James     M     3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3      John     M     3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4   William     M     4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5    Robert     M     6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... with 105,381 more rows</a:t>
            </a:r>
          </a:p>
        </p:txBody>
      </p:sp>
    </p:spTree>
  </p:cSld>
  <p:clrMapOvr>
    <a:masterClrMapping/>
  </p:clrMapOvr>
  <p:transition spd="med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2" name="Rplot02.png" descr="Rplot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0800" y="610676"/>
            <a:ext cx="21742400" cy="12494648"/>
          </a:xfrm>
          <a:prstGeom prst="rect">
            <a:avLst/>
          </a:prstGeom>
          <a:ln w="12700">
            <a:miter lim="400000"/>
          </a:ln>
        </p:spPr>
      </p:pic>
      <p:pic>
        <p:nvPicPr>
          <p:cNvPr id="883" name="pdf-dplyr.pdf" descr="pdf-dplyr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88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887" name="Rectangle"/>
          <p:cNvSpPr/>
          <p:nvPr/>
        </p:nvSpPr>
        <p:spPr>
          <a:xfrm>
            <a:off x="1146390" y="666813"/>
            <a:ext cx="22091220" cy="1238237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88" name="babynames %&gt;%…"/>
          <p:cNvSpPr txBox="1"/>
          <p:nvPr/>
        </p:nvSpPr>
        <p:spPr>
          <a:xfrm>
            <a:off x="1412011" y="706374"/>
            <a:ext cx="21683371" cy="1220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(year, sex) %&gt;% 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mutate(rank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min_rank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(desc(prop))) %&gt;% 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(name, sex) %&gt;% 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(score = median(rank)) %&gt;% 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ungroup() %&gt;% 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arrange(score) %&gt;% 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slice(1:10) %&gt;% 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geom_col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fct_reorder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(name, score), y = score, fill = sex)) +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theme_bw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scale_fill_brewer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 defTabSz="490727">
              <a:spcBef>
                <a:spcPts val="12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labs(x = "name", y = "Median Rank")</a:t>
            </a:r>
          </a:p>
        </p:txBody>
      </p:sp>
    </p:spTree>
  </p:cSld>
  <p:clrMapOvr>
    <a:masterClrMapping/>
  </p:clrMapOvr>
  <p:transition spd="med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0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92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22" name="Recap: Single table verb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Recap: Single table verbs</a:t>
            </a:r>
          </a:p>
        </p:txBody>
      </p:sp>
      <p:sp>
        <p:nvSpPr>
          <p:cNvPr id="37" name="Extract cases with filter()">
            <a:extLst>
              <a:ext uri="{FF2B5EF4-FFF2-40B4-BE49-F238E27FC236}">
                <a16:creationId xmlns:a16="http://schemas.microsoft.com/office/drawing/2014/main" id="{217DA22F-F492-4F82-9E9A-427AED0F5B9F}"/>
              </a:ext>
            </a:extLst>
          </p:cNvPr>
          <p:cNvSpPr txBox="1"/>
          <p:nvPr/>
        </p:nvSpPr>
        <p:spPr>
          <a:xfrm>
            <a:off x="10384789" y="2961499"/>
            <a:ext cx="12608712" cy="9655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t">
            <a:noAutofit/>
          </a:bodyPr>
          <a:lstStyle/>
          <a:p>
            <a:pPr algn="l" defTabSz="914400">
              <a:tabLst>
                <a:tab pos="914400" algn="l"/>
              </a:tabLst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Extract </a:t>
            </a:r>
            <a:r>
              <a:rPr lang="en-GB" dirty="0"/>
              <a:t>variables</a:t>
            </a:r>
            <a:r>
              <a:rPr dirty="0"/>
              <a:t> with </a:t>
            </a:r>
            <a:r>
              <a:rPr lang="en-GB" b="1" dirty="0">
                <a:solidFill>
                  <a:schemeClr val="accent1"/>
                </a:solidFill>
              </a:rPr>
              <a:t>select</a:t>
            </a:r>
            <a:r>
              <a:rPr b="1" dirty="0">
                <a:solidFill>
                  <a:schemeClr val="accent1"/>
                </a:solidFill>
              </a:rPr>
              <a:t>()</a:t>
            </a:r>
          </a:p>
        </p:txBody>
      </p:sp>
      <p:sp>
        <p:nvSpPr>
          <p:cNvPr id="38" name="Group">
            <a:extLst>
              <a:ext uri="{FF2B5EF4-FFF2-40B4-BE49-F238E27FC236}">
                <a16:creationId xmlns:a16="http://schemas.microsoft.com/office/drawing/2014/main" id="{66E303C4-4664-4604-A096-67352304F008}"/>
              </a:ext>
            </a:extLst>
          </p:cNvPr>
          <p:cNvSpPr txBox="1"/>
          <p:nvPr/>
        </p:nvSpPr>
        <p:spPr>
          <a:xfrm>
            <a:off x="10384789" y="6940209"/>
            <a:ext cx="11709432" cy="10066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t">
            <a:noAutofit/>
          </a:bodyPr>
          <a:lstStyle/>
          <a:p>
            <a:pPr algn="l">
              <a:spcBef>
                <a:spcPts val="2400"/>
              </a:spcBef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Arrange cases, with </a:t>
            </a:r>
            <a:r>
              <a:rPr b="1" dirty="0">
                <a:solidFill>
                  <a:schemeClr val="accent1"/>
                </a:solidFill>
              </a:rPr>
              <a:t>arrange()</a:t>
            </a:r>
            <a:r>
              <a:rPr dirty="0"/>
              <a:t>.</a:t>
            </a:r>
          </a:p>
        </p:txBody>
      </p:sp>
      <p:sp>
        <p:nvSpPr>
          <p:cNvPr id="39" name="Make tables of summaries with summarise().">
            <a:extLst>
              <a:ext uri="{FF2B5EF4-FFF2-40B4-BE49-F238E27FC236}">
                <a16:creationId xmlns:a16="http://schemas.microsoft.com/office/drawing/2014/main" id="{3B00D2FC-AC6A-4419-BCEC-8EE3FB52F6A2}"/>
              </a:ext>
            </a:extLst>
          </p:cNvPr>
          <p:cNvSpPr txBox="1"/>
          <p:nvPr/>
        </p:nvSpPr>
        <p:spPr>
          <a:xfrm>
            <a:off x="10384789" y="8566195"/>
            <a:ext cx="14911290" cy="10066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t">
            <a:noAutofit/>
          </a:bodyPr>
          <a:lstStyle/>
          <a:p>
            <a:pPr algn="l" defTabSz="914400">
              <a:tabLst>
                <a:tab pos="914400" algn="l"/>
              </a:tabLst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Make tables of summaries with </a:t>
            </a:r>
            <a:r>
              <a:rPr b="1" dirty="0" err="1">
                <a:solidFill>
                  <a:schemeClr val="accent1"/>
                </a:solidFill>
              </a:rPr>
              <a:t>summarise</a:t>
            </a:r>
            <a:r>
              <a:rPr b="1" dirty="0">
                <a:solidFill>
                  <a:schemeClr val="accent1"/>
                </a:solidFill>
              </a:rPr>
              <a:t>()</a:t>
            </a:r>
            <a:r>
              <a:rPr dirty="0"/>
              <a:t>.</a:t>
            </a:r>
          </a:p>
        </p:txBody>
      </p:sp>
      <p:sp>
        <p:nvSpPr>
          <p:cNvPr id="40" name="Group">
            <a:extLst>
              <a:ext uri="{FF2B5EF4-FFF2-40B4-BE49-F238E27FC236}">
                <a16:creationId xmlns:a16="http://schemas.microsoft.com/office/drawing/2014/main" id="{DA40F7F4-D938-4C73-A1CC-644FD0014E70}"/>
              </a:ext>
            </a:extLst>
          </p:cNvPr>
          <p:cNvSpPr txBox="1"/>
          <p:nvPr/>
        </p:nvSpPr>
        <p:spPr>
          <a:xfrm>
            <a:off x="10384789" y="10811548"/>
            <a:ext cx="11709432" cy="10066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t">
            <a:noAutofit/>
          </a:bodyPr>
          <a:lstStyle/>
          <a:p>
            <a:pPr algn="l">
              <a:spcBef>
                <a:spcPts val="2400"/>
              </a:spcBef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Make new variables, with </a:t>
            </a:r>
            <a:r>
              <a:rPr b="1" dirty="0">
                <a:solidFill>
                  <a:schemeClr val="accent1"/>
                </a:solidFill>
              </a:rPr>
              <a:t>mutate()</a:t>
            </a:r>
            <a:r>
              <a:rPr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D9F4B5-BD96-4EBD-8BFC-7184AEF393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16" t="15529" r="7668" b="10268"/>
          <a:stretch/>
        </p:blipFill>
        <p:spPr>
          <a:xfrm>
            <a:off x="2779058" y="2765000"/>
            <a:ext cx="4607860" cy="16313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FBEEA3-20CB-43BF-B3B9-FEA76B4A9F3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86" t="13164" r="6549" b="9459"/>
          <a:stretch/>
        </p:blipFill>
        <p:spPr>
          <a:xfrm>
            <a:off x="2779058" y="4547716"/>
            <a:ext cx="5683624" cy="1739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FE69B0-9690-44C2-8186-1A6A0AD75EC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37" t="12454" r="4310" b="10487"/>
          <a:stretch/>
        </p:blipFill>
        <p:spPr>
          <a:xfrm>
            <a:off x="2676973" y="6504903"/>
            <a:ext cx="5785709" cy="17075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7DC6C2-2492-4CB2-BCEB-BC8FF55CD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07" t="13071" b="18638"/>
          <a:stretch/>
        </p:blipFill>
        <p:spPr>
          <a:xfrm>
            <a:off x="2779058" y="8430161"/>
            <a:ext cx="5785709" cy="16169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B46222-B57F-491B-9561-B31FE2D7818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388" t="3538" r="3272" b="9656"/>
          <a:stretch/>
        </p:blipFill>
        <p:spPr>
          <a:xfrm>
            <a:off x="2779058" y="10320943"/>
            <a:ext cx="6382871" cy="1699855"/>
          </a:xfrm>
          <a:prstGeom prst="rect">
            <a:avLst/>
          </a:prstGeom>
        </p:spPr>
      </p:pic>
      <p:sp>
        <p:nvSpPr>
          <p:cNvPr id="46" name="Extract cases with filter()">
            <a:extLst>
              <a:ext uri="{FF2B5EF4-FFF2-40B4-BE49-F238E27FC236}">
                <a16:creationId xmlns:a16="http://schemas.microsoft.com/office/drawing/2014/main" id="{56FAEB9F-338C-444C-AF9E-276B0253A547}"/>
              </a:ext>
            </a:extLst>
          </p:cNvPr>
          <p:cNvSpPr txBox="1"/>
          <p:nvPr/>
        </p:nvSpPr>
        <p:spPr>
          <a:xfrm>
            <a:off x="10384789" y="4585367"/>
            <a:ext cx="12608712" cy="9655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t">
            <a:noAutofit/>
          </a:bodyPr>
          <a:lstStyle/>
          <a:p>
            <a:pPr algn="l" defTabSz="914400">
              <a:tabLst>
                <a:tab pos="914400" algn="l"/>
              </a:tabLst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Extract cases with </a:t>
            </a:r>
            <a:r>
              <a:rPr b="1" dirty="0">
                <a:solidFill>
                  <a:schemeClr val="accent1"/>
                </a:solidFill>
              </a:rPr>
              <a:t>filter()</a:t>
            </a:r>
          </a:p>
        </p:txBody>
      </p:sp>
    </p:spTree>
  </p:cSld>
  <p:clrMapOvr>
    <a:masterClrMapping/>
  </p:clrMapOvr>
  <p:transition spd="med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Joining Datasets"/>
          <p:cNvSpPr txBox="1">
            <a:spLocks noGrp="1"/>
          </p:cNvSpPr>
          <p:nvPr>
            <p:ph type="title"/>
          </p:nvPr>
        </p:nvSpPr>
        <p:spPr>
          <a:xfrm>
            <a:off x="831199" y="3045866"/>
            <a:ext cx="22721602" cy="7624268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Joining Datasets</a:t>
            </a:r>
          </a:p>
        </p:txBody>
      </p:sp>
      <p:pic>
        <p:nvPicPr>
          <p:cNvPr id="925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7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92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29" name="nycflights13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nycflights13</a:t>
            </a:r>
          </a:p>
        </p:txBody>
      </p:sp>
      <p:sp>
        <p:nvSpPr>
          <p:cNvPr id="930" name="Data about every flight that departed La Guardia, JFK, or Newark airports in 2013"/>
          <p:cNvSpPr txBox="1"/>
          <p:nvPr/>
        </p:nvSpPr>
        <p:spPr>
          <a:xfrm>
            <a:off x="8930988" y="4028889"/>
            <a:ext cx="13750698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Data about every flight that departed La Guardia, JFK, or Newark airports in 2013</a:t>
            </a:r>
          </a:p>
        </p:txBody>
      </p:sp>
      <p:sp>
        <p:nvSpPr>
          <p:cNvPr id="931" name="Rectangle"/>
          <p:cNvSpPr/>
          <p:nvPr/>
        </p:nvSpPr>
        <p:spPr>
          <a:xfrm>
            <a:off x="8937338" y="6508795"/>
            <a:ext cx="13737998" cy="255544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32" name="# install.packages(&quot;nycflights13&quot;)…"/>
          <p:cNvSpPr txBox="1"/>
          <p:nvPr/>
        </p:nvSpPr>
        <p:spPr>
          <a:xfrm>
            <a:off x="9353995" y="6840673"/>
            <a:ext cx="13276433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("nycflights13")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library(nycflights13)</a:t>
            </a:r>
          </a:p>
        </p:txBody>
      </p:sp>
      <p:grpSp>
        <p:nvGrpSpPr>
          <p:cNvPr id="944" name="Group"/>
          <p:cNvGrpSpPr/>
          <p:nvPr/>
        </p:nvGrpSpPr>
        <p:grpSpPr>
          <a:xfrm>
            <a:off x="1874877" y="4487404"/>
            <a:ext cx="6053164" cy="4380989"/>
            <a:chOff x="-37571" y="0"/>
            <a:chExt cx="6053163" cy="4380988"/>
          </a:xfrm>
        </p:grpSpPr>
        <p:grpSp>
          <p:nvGrpSpPr>
            <p:cNvPr id="942" name="Group"/>
            <p:cNvGrpSpPr/>
            <p:nvPr/>
          </p:nvGrpSpPr>
          <p:grpSpPr>
            <a:xfrm>
              <a:off x="349207" y="0"/>
              <a:ext cx="5666385" cy="4380989"/>
              <a:chOff x="0" y="0"/>
              <a:chExt cx="5666384" cy="4380988"/>
            </a:xfrm>
          </p:grpSpPr>
          <p:sp>
            <p:nvSpPr>
              <p:cNvPr id="933" name="Rectangle"/>
              <p:cNvSpPr/>
              <p:nvPr/>
            </p:nvSpPr>
            <p:spPr>
              <a:xfrm>
                <a:off x="923923" y="17923"/>
                <a:ext cx="4742462" cy="3604272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34" name="Rectangle"/>
              <p:cNvSpPr/>
              <p:nvPr/>
            </p:nvSpPr>
            <p:spPr>
              <a:xfrm>
                <a:off x="876498" y="776717"/>
                <a:ext cx="4742462" cy="2845478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35" name="Rectangle"/>
              <p:cNvSpPr/>
              <p:nvPr/>
            </p:nvSpPr>
            <p:spPr>
              <a:xfrm rot="19050000">
                <a:off x="238521" y="260770"/>
                <a:ext cx="1233041" cy="1185617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36" name="Triangle"/>
              <p:cNvSpPr/>
              <p:nvPr/>
            </p:nvSpPr>
            <p:spPr>
              <a:xfrm rot="10800000" flipH="1">
                <a:off x="4717892" y="3622194"/>
                <a:ext cx="901068" cy="7587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37" name="Rectangle"/>
              <p:cNvSpPr/>
              <p:nvPr/>
            </p:nvSpPr>
            <p:spPr>
              <a:xfrm>
                <a:off x="22855" y="776717"/>
                <a:ext cx="4742462" cy="3604272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38" name="Triangle"/>
              <p:cNvSpPr/>
              <p:nvPr/>
            </p:nvSpPr>
            <p:spPr>
              <a:xfrm rot="16200000" flipH="1">
                <a:off x="2299236" y="1772634"/>
                <a:ext cx="3367149" cy="1565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39" name="Triangle"/>
              <p:cNvSpPr/>
              <p:nvPr/>
            </p:nvSpPr>
            <p:spPr>
              <a:xfrm rot="5400000">
                <a:off x="-878213" y="1772634"/>
                <a:ext cx="3367149" cy="1565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40" name="Triangle"/>
              <p:cNvSpPr/>
              <p:nvPr/>
            </p:nvSpPr>
            <p:spPr>
              <a:xfrm rot="10800000" flipH="1">
                <a:off x="22855" y="776717"/>
                <a:ext cx="4742462" cy="28454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9B38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41" name="Triangle"/>
              <p:cNvSpPr/>
              <p:nvPr/>
            </p:nvSpPr>
            <p:spPr>
              <a:xfrm flipH="1">
                <a:off x="4717892" y="112772"/>
                <a:ext cx="901068" cy="7587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943" name=""/>
            <p:cNvSpPr txBox="1"/>
            <p:nvPr/>
          </p:nvSpPr>
          <p:spPr>
            <a:xfrm>
              <a:off x="-37572" y="168040"/>
              <a:ext cx="5492815" cy="40449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15000">
                  <a:solidFill>
                    <a:srgbClr val="7A4300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r>
                <a:t></a:t>
              </a:r>
            </a:p>
          </p:txBody>
        </p:sp>
      </p:grpSp>
    </p:spTree>
  </p:cSld>
  <p:clrMapOvr>
    <a:masterClrMapping/>
  </p:clrMapOvr>
  <p:transition spd="med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947" name="Screen Shot 2017-07-03 at 1.40.04 PM.png" descr="Screen Shot 2017-07-03 at 1.40.04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2543" y="5075130"/>
            <a:ext cx="22378914" cy="11897651"/>
          </a:xfrm>
          <a:prstGeom prst="rect">
            <a:avLst/>
          </a:prstGeom>
          <a:ln w="12700">
            <a:miter lim="400000"/>
          </a:ln>
        </p:spPr>
      </p:pic>
      <p:sp>
        <p:nvSpPr>
          <p:cNvPr id="948" name="Rectangle"/>
          <p:cNvSpPr/>
          <p:nvPr/>
        </p:nvSpPr>
        <p:spPr>
          <a:xfrm>
            <a:off x="9427991" y="3101563"/>
            <a:ext cx="5528017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49" name="View(flights)"/>
          <p:cNvSpPr txBox="1"/>
          <p:nvPr/>
        </p:nvSpPr>
        <p:spPr>
          <a:xfrm>
            <a:off x="9792711" y="3433440"/>
            <a:ext cx="5092336" cy="1079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View(flights)</a:t>
            </a:r>
          </a:p>
        </p:txBody>
      </p:sp>
      <p:sp>
        <p:nvSpPr>
          <p:cNvPr id="950" name="Flights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Flights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203" name="Rplot-1.png" descr="Rplot-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2710" y="381264"/>
            <a:ext cx="10822167" cy="622690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Rplot-3.pdf" descr="Rplot-3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88607" y="7107827"/>
            <a:ext cx="10830373" cy="622690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Rplot-4.pdf" descr="Rplot-4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465021" y="7107827"/>
            <a:ext cx="10830372" cy="622690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Rplot-5.png" descr="Rplot-5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469124" y="381264"/>
            <a:ext cx="10822166" cy="62269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" grpId="1" animBg="1" advAuto="0"/>
      <p:bldP spid="205" grpId="2" animBg="1" advAuto="0"/>
      <p:bldP spid="206" grpId="3" animBg="1" advAuto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95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pSp>
        <p:nvGrpSpPr>
          <p:cNvPr id="957" name="Group"/>
          <p:cNvGrpSpPr/>
          <p:nvPr/>
        </p:nvGrpSpPr>
        <p:grpSpPr>
          <a:xfrm>
            <a:off x="4813753" y="3356218"/>
            <a:ext cx="14756494" cy="9584111"/>
            <a:chOff x="0" y="0"/>
            <a:chExt cx="14756493" cy="9584110"/>
          </a:xfrm>
        </p:grpSpPr>
        <p:pic>
          <p:nvPicPr>
            <p:cNvPr id="954" name="nycflights.png" descr="nycflights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/>
            <a:stretch>
              <a:fillRect/>
            </a:stretch>
          </p:blipFill>
          <p:spPr>
            <a:xfrm>
              <a:off x="0" y="0"/>
              <a:ext cx="14756494" cy="92973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55" name="…"/>
            <p:cNvSpPr/>
            <p:nvPr/>
          </p:nvSpPr>
          <p:spPr>
            <a:xfrm>
              <a:off x="858803" y="8822396"/>
              <a:ext cx="2692423" cy="761715"/>
            </a:xfrm>
            <a:prstGeom prst="rect">
              <a:avLst/>
            </a:prstGeom>
            <a:noFill/>
            <a:ln w="50800" cap="flat">
              <a:solidFill>
                <a:srgbClr val="212121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3100">
                  <a:solidFill>
                    <a:srgbClr val="424242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…</a:t>
              </a:r>
            </a:p>
          </p:txBody>
        </p:sp>
        <p:sp>
          <p:nvSpPr>
            <p:cNvPr id="956" name="year"/>
            <p:cNvSpPr txBox="1"/>
            <p:nvPr/>
          </p:nvSpPr>
          <p:spPr>
            <a:xfrm>
              <a:off x="1652564" y="8178399"/>
              <a:ext cx="1104901" cy="56045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4300">
                  <a:latin typeface="Inconsolata"/>
                  <a:ea typeface="Inconsolata"/>
                  <a:cs typeface="Inconsolata"/>
                  <a:sym typeface="Inconsolata"/>
                </a:defRPr>
              </a:lvl1pPr>
            </a:lstStyle>
            <a:p>
              <a:r>
                <a:t>year</a:t>
              </a:r>
            </a:p>
          </p:txBody>
        </p:sp>
      </p:grpSp>
      <p:sp>
        <p:nvSpPr>
          <p:cNvPr id="958" name="nycflights13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nycflights13</a:t>
            </a:r>
          </a:p>
        </p:txBody>
      </p:sp>
    </p:spTree>
  </p:cSld>
  <p:clrMapOvr>
    <a:masterClrMapping/>
  </p:clrMapOvr>
  <p:transition spd="med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0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96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62" name="nycflights13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nycflights13</a:t>
            </a:r>
          </a:p>
        </p:txBody>
      </p:sp>
      <p:grpSp>
        <p:nvGrpSpPr>
          <p:cNvPr id="966" name="Group"/>
          <p:cNvGrpSpPr/>
          <p:nvPr/>
        </p:nvGrpSpPr>
        <p:grpSpPr>
          <a:xfrm>
            <a:off x="6488421" y="5002186"/>
            <a:ext cx="11441924" cy="7444920"/>
            <a:chOff x="0" y="0"/>
            <a:chExt cx="11441923" cy="7444919"/>
          </a:xfrm>
        </p:grpSpPr>
        <p:pic>
          <p:nvPicPr>
            <p:cNvPr id="963" name="nycflights.png" descr="nycflights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/>
            <a:stretch>
              <a:fillRect/>
            </a:stretch>
          </p:blipFill>
          <p:spPr>
            <a:xfrm>
              <a:off x="0" y="0"/>
              <a:ext cx="11441924" cy="72089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64" name="…"/>
            <p:cNvSpPr/>
            <p:nvPr/>
          </p:nvSpPr>
          <p:spPr>
            <a:xfrm>
              <a:off x="665901" y="6854299"/>
              <a:ext cx="2087657" cy="590621"/>
            </a:xfrm>
            <a:prstGeom prst="rect">
              <a:avLst/>
            </a:prstGeom>
            <a:noFill/>
            <a:ln w="38100" cap="flat">
              <a:solidFill>
                <a:srgbClr val="212121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200">
                  <a:solidFill>
                    <a:srgbClr val="424242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…</a:t>
              </a:r>
            </a:p>
          </p:txBody>
        </p:sp>
        <p:sp>
          <p:nvSpPr>
            <p:cNvPr id="965" name="year"/>
            <p:cNvSpPr txBox="1"/>
            <p:nvPr/>
          </p:nvSpPr>
          <p:spPr>
            <a:xfrm>
              <a:off x="1281368" y="6341385"/>
              <a:ext cx="856721" cy="43456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900">
                  <a:latin typeface="Inconsolata"/>
                  <a:ea typeface="Inconsolata"/>
                  <a:cs typeface="Inconsolata"/>
                  <a:sym typeface="Inconsolata"/>
                </a:defRPr>
              </a:lvl1pPr>
            </a:lstStyle>
            <a:p>
              <a:r>
                <a:t>year</a:t>
              </a:r>
            </a:p>
          </p:txBody>
        </p:sp>
      </p:grpSp>
      <p:grpSp>
        <p:nvGrpSpPr>
          <p:cNvPr id="969" name="Group"/>
          <p:cNvGrpSpPr/>
          <p:nvPr/>
        </p:nvGrpSpPr>
        <p:grpSpPr>
          <a:xfrm>
            <a:off x="11293967" y="10335004"/>
            <a:ext cx="5966131" cy="1231604"/>
            <a:chOff x="4157298" y="613571"/>
            <a:chExt cx="5966129" cy="1231603"/>
          </a:xfrm>
        </p:grpSpPr>
        <p:sp>
          <p:nvSpPr>
            <p:cNvPr id="967" name="Rectangle"/>
            <p:cNvSpPr/>
            <p:nvPr/>
          </p:nvSpPr>
          <p:spPr>
            <a:xfrm>
              <a:off x="8064000" y="1239567"/>
              <a:ext cx="2059429" cy="605608"/>
            </a:xfrm>
            <a:prstGeom prst="rect">
              <a:avLst/>
            </a:prstGeom>
            <a:solidFill>
              <a:srgbClr val="007DD6">
                <a:alpha val="49629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68" name="Rectangle"/>
            <p:cNvSpPr/>
            <p:nvPr/>
          </p:nvSpPr>
          <p:spPr>
            <a:xfrm>
              <a:off x="4157298" y="613571"/>
              <a:ext cx="1830830" cy="605608"/>
            </a:xfrm>
            <a:prstGeom prst="rect">
              <a:avLst/>
            </a:prstGeom>
            <a:solidFill>
              <a:srgbClr val="007DD6">
                <a:alpha val="49629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970" name="What airline had the longest delays?"/>
          <p:cNvSpPr txBox="1"/>
          <p:nvPr/>
        </p:nvSpPr>
        <p:spPr>
          <a:xfrm>
            <a:off x="1758337" y="3606200"/>
            <a:ext cx="20902092" cy="1426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airline had the longest delays?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9" grpId="1" animBg="1" advAuto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2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97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74" name="nycflights13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nycflights13</a:t>
            </a:r>
          </a:p>
        </p:txBody>
      </p:sp>
      <p:grpSp>
        <p:nvGrpSpPr>
          <p:cNvPr id="978" name="Group"/>
          <p:cNvGrpSpPr/>
          <p:nvPr/>
        </p:nvGrpSpPr>
        <p:grpSpPr>
          <a:xfrm>
            <a:off x="6488421" y="5002186"/>
            <a:ext cx="11441924" cy="7444920"/>
            <a:chOff x="0" y="0"/>
            <a:chExt cx="11441923" cy="7444919"/>
          </a:xfrm>
        </p:grpSpPr>
        <p:pic>
          <p:nvPicPr>
            <p:cNvPr id="975" name="nycflights.png" descr="nycflights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/>
            <a:stretch>
              <a:fillRect/>
            </a:stretch>
          </p:blipFill>
          <p:spPr>
            <a:xfrm>
              <a:off x="0" y="0"/>
              <a:ext cx="11441924" cy="72089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76" name="…"/>
            <p:cNvSpPr/>
            <p:nvPr/>
          </p:nvSpPr>
          <p:spPr>
            <a:xfrm>
              <a:off x="665901" y="6854299"/>
              <a:ext cx="2087657" cy="590621"/>
            </a:xfrm>
            <a:prstGeom prst="rect">
              <a:avLst/>
            </a:prstGeom>
            <a:noFill/>
            <a:ln w="38100" cap="flat">
              <a:solidFill>
                <a:srgbClr val="212121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2200">
                  <a:solidFill>
                    <a:srgbClr val="424242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…</a:t>
              </a:r>
            </a:p>
          </p:txBody>
        </p:sp>
        <p:sp>
          <p:nvSpPr>
            <p:cNvPr id="977" name="year"/>
            <p:cNvSpPr txBox="1"/>
            <p:nvPr/>
          </p:nvSpPr>
          <p:spPr>
            <a:xfrm>
              <a:off x="1281368" y="6341385"/>
              <a:ext cx="856721" cy="43456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900">
                  <a:latin typeface="Inconsolata"/>
                  <a:ea typeface="Inconsolata"/>
                  <a:cs typeface="Inconsolata"/>
                  <a:sym typeface="Inconsolata"/>
                </a:defRPr>
              </a:lvl1pPr>
            </a:lstStyle>
            <a:p>
              <a:r>
                <a:t>year</a:t>
              </a:r>
            </a:p>
          </p:txBody>
        </p:sp>
      </p:grpSp>
      <p:grpSp>
        <p:nvGrpSpPr>
          <p:cNvPr id="983" name="Group"/>
          <p:cNvGrpSpPr/>
          <p:nvPr/>
        </p:nvGrpSpPr>
        <p:grpSpPr>
          <a:xfrm>
            <a:off x="7149369" y="9721432"/>
            <a:ext cx="10110729" cy="1845176"/>
            <a:chOff x="12700" y="0"/>
            <a:chExt cx="10110728" cy="1845174"/>
          </a:xfrm>
        </p:grpSpPr>
        <p:sp>
          <p:nvSpPr>
            <p:cNvPr id="979" name="Rectangle"/>
            <p:cNvSpPr/>
            <p:nvPr/>
          </p:nvSpPr>
          <p:spPr>
            <a:xfrm>
              <a:off x="12700" y="937853"/>
              <a:ext cx="2059429" cy="605608"/>
            </a:xfrm>
            <a:prstGeom prst="rect">
              <a:avLst/>
            </a:prstGeom>
            <a:solidFill>
              <a:srgbClr val="007DD6">
                <a:alpha val="49629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0" name="Rectangle"/>
            <p:cNvSpPr/>
            <p:nvPr/>
          </p:nvSpPr>
          <p:spPr>
            <a:xfrm>
              <a:off x="8064000" y="1239567"/>
              <a:ext cx="2059429" cy="605608"/>
            </a:xfrm>
            <a:prstGeom prst="rect">
              <a:avLst/>
            </a:prstGeom>
            <a:solidFill>
              <a:srgbClr val="007DD6">
                <a:alpha val="49629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1" name="Rectangle"/>
            <p:cNvSpPr/>
            <p:nvPr/>
          </p:nvSpPr>
          <p:spPr>
            <a:xfrm>
              <a:off x="4157298" y="613571"/>
              <a:ext cx="1830830" cy="605608"/>
            </a:xfrm>
            <a:prstGeom prst="rect">
              <a:avLst/>
            </a:prstGeom>
            <a:solidFill>
              <a:srgbClr val="007DD6">
                <a:alpha val="49629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2" name="Rectangle"/>
            <p:cNvSpPr/>
            <p:nvPr/>
          </p:nvSpPr>
          <p:spPr>
            <a:xfrm>
              <a:off x="4157298" y="0"/>
              <a:ext cx="1830830" cy="605608"/>
            </a:xfrm>
            <a:prstGeom prst="rect">
              <a:avLst/>
            </a:prstGeom>
            <a:solidFill>
              <a:srgbClr val="007DD6">
                <a:alpha val="49629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984" name="What airline used the newest planes?"/>
          <p:cNvSpPr txBox="1"/>
          <p:nvPr/>
        </p:nvSpPr>
        <p:spPr>
          <a:xfrm>
            <a:off x="1758337" y="3606200"/>
            <a:ext cx="20902092" cy="1426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airline used the newest planes?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3" grpId="1" animBg="1" advAuto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987" name="Screen Shot 2017-01-01 at 12.31.59 PM.png" descr="Screen Shot 2017-01-01 at 12.31.59 PM.png"/>
          <p:cNvPicPr>
            <a:picLocks noChangeAspect="1"/>
          </p:cNvPicPr>
          <p:nvPr/>
        </p:nvPicPr>
        <p:blipFill>
          <a:blip r:embed="rId3">
            <a:extLst/>
          </a:blip>
          <a:srcRect t="411" r="1090"/>
          <a:stretch>
            <a:fillRect/>
          </a:stretch>
        </p:blipFill>
        <p:spPr>
          <a:xfrm>
            <a:off x="856829" y="6192041"/>
            <a:ext cx="4607403" cy="12303562"/>
          </a:xfrm>
          <a:prstGeom prst="rect">
            <a:avLst/>
          </a:prstGeom>
          <a:ln w="12700">
            <a:miter lim="400000"/>
          </a:ln>
        </p:spPr>
      </p:pic>
      <p:sp>
        <p:nvSpPr>
          <p:cNvPr id="988" name="Rectangle"/>
          <p:cNvSpPr/>
          <p:nvPr/>
        </p:nvSpPr>
        <p:spPr>
          <a:xfrm>
            <a:off x="863179" y="3973424"/>
            <a:ext cx="9593116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89" name="View(flights[&quot;carrier&quot;])"/>
          <p:cNvSpPr txBox="1"/>
          <p:nvPr/>
        </p:nvSpPr>
        <p:spPr>
          <a:xfrm>
            <a:off x="1227899" y="4305301"/>
            <a:ext cx="8952762" cy="10791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560831">
              <a:spcBef>
                <a:spcPts val="1400"/>
              </a:spcBef>
              <a:defRPr sz="48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View(flights["carrier"])</a:t>
            </a:r>
          </a:p>
        </p:txBody>
      </p:sp>
      <p:sp>
        <p:nvSpPr>
          <p:cNvPr id="990" name="Rectangle"/>
          <p:cNvSpPr/>
          <p:nvPr/>
        </p:nvSpPr>
        <p:spPr>
          <a:xfrm>
            <a:off x="12346010" y="3973424"/>
            <a:ext cx="6040213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91" name="View(airlines)"/>
          <p:cNvSpPr txBox="1"/>
          <p:nvPr/>
        </p:nvSpPr>
        <p:spPr>
          <a:xfrm>
            <a:off x="12710730" y="4305301"/>
            <a:ext cx="5416331" cy="10791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578358">
              <a:spcBef>
                <a:spcPts val="1400"/>
              </a:spcBef>
              <a:defRPr sz="495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View(airlines)</a:t>
            </a:r>
          </a:p>
        </p:txBody>
      </p:sp>
      <p:pic>
        <p:nvPicPr>
          <p:cNvPr id="992" name="Screen Shot 2017-01-01 at 12.32.39 PM.png" descr="Screen Shot 2017-01-01 at 12.32.39 PM.png"/>
          <p:cNvPicPr>
            <a:picLocks noChangeAspect="1"/>
          </p:cNvPicPr>
          <p:nvPr/>
        </p:nvPicPr>
        <p:blipFill>
          <a:blip r:embed="rId4">
            <a:extLst/>
          </a:blip>
          <a:srcRect t="517"/>
          <a:stretch>
            <a:fillRect/>
          </a:stretch>
        </p:blipFill>
        <p:spPr>
          <a:xfrm>
            <a:off x="12339660" y="6236491"/>
            <a:ext cx="11187469" cy="12214443"/>
          </a:xfrm>
          <a:prstGeom prst="rect">
            <a:avLst/>
          </a:prstGeom>
          <a:ln w="12700">
            <a:miter lim="400000"/>
          </a:ln>
        </p:spPr>
      </p:pic>
      <p:sp>
        <p:nvSpPr>
          <p:cNvPr id="993" name="Airline names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Airline names</a:t>
            </a:r>
          </a:p>
        </p:txBody>
      </p:sp>
    </p:spTree>
  </p:cSld>
  <p:clrMapOvr>
    <a:masterClrMapping/>
  </p:clrMapOvr>
  <p:transition spd="med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mutating joins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mutating joins</a:t>
            </a:r>
          </a:p>
        </p:txBody>
      </p:sp>
    </p:spTree>
  </p:cSld>
  <p:clrMapOvr>
    <a:masterClrMapping/>
  </p:clrMapOvr>
  <p:transition spd="med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7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99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99" name="common syntax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common syntax</a:t>
            </a:r>
          </a:p>
        </p:txBody>
      </p:sp>
      <p:sp>
        <p:nvSpPr>
          <p:cNvPr id="1000" name="Each join function returns a data frame / tibble."/>
          <p:cNvSpPr txBox="1"/>
          <p:nvPr/>
        </p:nvSpPr>
        <p:spPr>
          <a:xfrm>
            <a:off x="3856681" y="3029829"/>
            <a:ext cx="16670638" cy="140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Each join function returns a data frame / tibble.</a:t>
            </a:r>
          </a:p>
        </p:txBody>
      </p:sp>
      <p:sp>
        <p:nvSpPr>
          <p:cNvPr id="1001" name="Rectangle"/>
          <p:cNvSpPr/>
          <p:nvPr/>
        </p:nvSpPr>
        <p:spPr>
          <a:xfrm>
            <a:off x="3863031" y="4523752"/>
            <a:ext cx="1665793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02" name="left_join(x, y, by = NULL, … )"/>
          <p:cNvSpPr txBox="1"/>
          <p:nvPr/>
        </p:nvSpPr>
        <p:spPr>
          <a:xfrm>
            <a:off x="4006588" y="4893730"/>
            <a:ext cx="15761970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left_join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x, y, by = NULL, … 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80B341DE-0252-47ED-A691-692AF4526541}"/>
              </a:ext>
            </a:extLst>
          </p:cNvPr>
          <p:cNvSpPr/>
          <p:nvPr/>
        </p:nvSpPr>
        <p:spPr>
          <a:xfrm>
            <a:off x="4006587" y="6976703"/>
            <a:ext cx="3147247" cy="2066522"/>
          </a:xfrm>
          <a:prstGeom prst="wedgeRoundRectCallout">
            <a:avLst>
              <a:gd name="adj1" fmla="val -31657"/>
              <a:gd name="adj2" fmla="val -112758"/>
              <a:gd name="adj3" fmla="val 16667"/>
            </a:avLst>
          </a:prstGeom>
          <a:solidFill>
            <a:srgbClr val="929292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60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j</a:t>
            </a:r>
            <a:r>
              <a:rPr kumimoji="0" lang="en-GB" sz="5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oin function</a:t>
            </a: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48829ADD-C84B-4705-9859-198B51205E51}"/>
              </a:ext>
            </a:extLst>
          </p:cNvPr>
          <p:cNvSpPr/>
          <p:nvPr/>
        </p:nvSpPr>
        <p:spPr>
          <a:xfrm>
            <a:off x="7522234" y="6976703"/>
            <a:ext cx="4217771" cy="2066522"/>
          </a:xfrm>
          <a:prstGeom prst="wedgeRoundRectCallout">
            <a:avLst>
              <a:gd name="adj1" fmla="val -31657"/>
              <a:gd name="adj2" fmla="val -112758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60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data frames to join</a:t>
            </a: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33961D31-764D-4407-B280-FFEB0F84B15E}"/>
              </a:ext>
            </a:extLst>
          </p:cNvPr>
          <p:cNvSpPr/>
          <p:nvPr/>
        </p:nvSpPr>
        <p:spPr>
          <a:xfrm>
            <a:off x="12264526" y="6959128"/>
            <a:ext cx="6144243" cy="1998418"/>
          </a:xfrm>
          <a:prstGeom prst="wedgeRoundRectCallout">
            <a:avLst>
              <a:gd name="adj1" fmla="val -78479"/>
              <a:gd name="adj2" fmla="val -115450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names of columns to join on</a:t>
            </a:r>
          </a:p>
        </p:txBody>
      </p:sp>
    </p:spTree>
  </p:cSld>
  <p:clrMapOvr>
    <a:masterClrMapping/>
  </p:clrMapOvr>
  <p:transition spd="med"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07" name="Table"/>
          <p:cNvGraphicFramePr/>
          <p:nvPr/>
        </p:nvGraphicFramePr>
        <p:xfrm>
          <a:off x="13970017" y="8927166"/>
          <a:ext cx="5080000" cy="3810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plays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Paul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bass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Keith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00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00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10" name="Toy data"/>
          <p:cNvSpPr txBox="1"/>
          <p:nvPr/>
        </p:nvSpPr>
        <p:spPr>
          <a:xfrm>
            <a:off x="4007752" y="518940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Toy data</a:t>
            </a:r>
          </a:p>
        </p:txBody>
      </p:sp>
      <p:sp>
        <p:nvSpPr>
          <p:cNvPr id="1011" name="band"/>
          <p:cNvSpPr txBox="1"/>
          <p:nvPr/>
        </p:nvSpPr>
        <p:spPr>
          <a:xfrm>
            <a:off x="15768059" y="2633261"/>
            <a:ext cx="1483916" cy="90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band</a:t>
            </a:r>
          </a:p>
        </p:txBody>
      </p:sp>
      <p:graphicFrame>
        <p:nvGraphicFramePr>
          <p:cNvPr id="1012" name="Table"/>
          <p:cNvGraphicFramePr/>
          <p:nvPr/>
        </p:nvGraphicFramePr>
        <p:xfrm>
          <a:off x="13967231" y="3602861"/>
          <a:ext cx="5085570" cy="3810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2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27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band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Mick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Stones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Paul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13" name="instrument"/>
          <p:cNvSpPr txBox="1"/>
          <p:nvPr/>
        </p:nvSpPr>
        <p:spPr>
          <a:xfrm>
            <a:off x="14978754" y="7982966"/>
            <a:ext cx="3062526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instrument</a:t>
            </a:r>
          </a:p>
        </p:txBody>
      </p:sp>
      <p:sp>
        <p:nvSpPr>
          <p:cNvPr id="1014" name="instrument2 &lt;- tribble(…"/>
          <p:cNvSpPr txBox="1"/>
          <p:nvPr/>
        </p:nvSpPr>
        <p:spPr>
          <a:xfrm>
            <a:off x="5598168" y="8917984"/>
            <a:ext cx="6909919" cy="382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3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instrument2 &lt;- tribble(</a:t>
            </a:r>
          </a:p>
          <a:p>
            <a:pPr algn="l">
              <a:defRPr sz="3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~artist,   ~plays,</a:t>
            </a:r>
          </a:p>
          <a:p>
            <a:pPr algn="l">
              <a:defRPr sz="3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"John", "guitar",</a:t>
            </a:r>
          </a:p>
          <a:p>
            <a:pPr algn="l">
              <a:defRPr sz="3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"Paul",   "bass",</a:t>
            </a:r>
          </a:p>
          <a:p>
            <a:pPr algn="l">
              <a:defRPr sz="3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"Keith", "guitar"</a:t>
            </a:r>
          </a:p>
          <a:p>
            <a:pPr algn="l">
              <a:defRPr sz="3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</p:txBody>
      </p:sp>
      <p:pic>
        <p:nvPicPr>
          <p:cNvPr id="1015" name="Screen Shot 2017-07-19 at 3.31.12 PM.png" descr="Screen Shot 2017-07-19 at 3.31.12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29364" y="3594100"/>
            <a:ext cx="7096370" cy="406400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016" name="Screen Shot 2017-07-19 at 3.31.37 PM.png" descr="Screen Shot 2017-07-19 at 3.31.37 PM.png"/>
          <p:cNvPicPr>
            <a:picLocks noChangeAspect="1"/>
          </p:cNvPicPr>
          <p:nvPr/>
        </p:nvPicPr>
        <p:blipFill>
          <a:blip r:embed="rId5">
            <a:extLst/>
          </a:blip>
          <a:srcRect l="2285" r="2285"/>
          <a:stretch>
            <a:fillRect/>
          </a:stretch>
        </p:blipFill>
        <p:spPr>
          <a:xfrm>
            <a:off x="5345329" y="8801823"/>
            <a:ext cx="7064592" cy="4060687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01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20" name="Toy data"/>
          <p:cNvSpPr txBox="1"/>
          <p:nvPr/>
        </p:nvSpPr>
        <p:spPr>
          <a:xfrm>
            <a:off x="4007752" y="518940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Toy data</a:t>
            </a:r>
          </a:p>
        </p:txBody>
      </p:sp>
      <p:grpSp>
        <p:nvGrpSpPr>
          <p:cNvPr id="1023" name="Group"/>
          <p:cNvGrpSpPr/>
          <p:nvPr/>
        </p:nvGrpSpPr>
        <p:grpSpPr>
          <a:xfrm>
            <a:off x="5626325" y="4449150"/>
            <a:ext cx="5085570" cy="4779599"/>
            <a:chOff x="38100" y="0"/>
            <a:chExt cx="5085569" cy="4779598"/>
          </a:xfrm>
        </p:grpSpPr>
        <p:sp>
          <p:nvSpPr>
            <p:cNvPr id="1021" name="band"/>
            <p:cNvSpPr txBox="1"/>
            <p:nvPr/>
          </p:nvSpPr>
          <p:spPr>
            <a:xfrm>
              <a:off x="1838928" y="0"/>
              <a:ext cx="1483916" cy="90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4570" tIns="54570" rIns="54570" bIns="54570" numCol="1" anchor="ctr">
              <a:spAutoFit/>
            </a:bodyPr>
            <a:lstStyle>
              <a:lvl1pPr>
                <a:defRPr sz="50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band</a:t>
              </a:r>
            </a:p>
          </p:txBody>
        </p:sp>
        <p:graphicFrame>
          <p:nvGraphicFramePr>
            <p:cNvPr id="1022" name="Table"/>
            <p:cNvGraphicFramePr/>
            <p:nvPr/>
          </p:nvGraphicFramePr>
          <p:xfrm>
            <a:off x="38100" y="969599"/>
            <a:ext cx="5085569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4278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4278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band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Mick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Stones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</p:grpSp>
      <p:grpSp>
        <p:nvGrpSpPr>
          <p:cNvPr id="1026" name="Group"/>
          <p:cNvGrpSpPr/>
          <p:nvPr/>
        </p:nvGrpSpPr>
        <p:grpSpPr>
          <a:xfrm>
            <a:off x="14082732" y="4461850"/>
            <a:ext cx="5080000" cy="4754199"/>
            <a:chOff x="38100" y="0"/>
            <a:chExt cx="5079998" cy="4754198"/>
          </a:xfrm>
        </p:grpSpPr>
        <p:graphicFrame>
          <p:nvGraphicFramePr>
            <p:cNvPr id="1024" name="Table"/>
            <p:cNvGraphicFramePr/>
            <p:nvPr/>
          </p:nvGraphicFramePr>
          <p:xfrm>
            <a:off x="38100" y="944199"/>
            <a:ext cx="5079998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4000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4000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plays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bass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Keith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025" name="instrument"/>
            <p:cNvSpPr txBox="1"/>
            <p:nvPr/>
          </p:nvSpPr>
          <p:spPr>
            <a:xfrm>
              <a:off x="1046837" y="0"/>
              <a:ext cx="3062526" cy="90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4570" tIns="54570" rIns="54570" bIns="54570" numCol="1" anchor="ctr">
              <a:spAutoFit/>
            </a:bodyPr>
            <a:lstStyle>
              <a:lvl1pPr>
                <a:defRPr sz="50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instrument</a:t>
              </a:r>
            </a:p>
          </p:txBody>
        </p:sp>
      </p:grpSp>
      <p:sp>
        <p:nvSpPr>
          <p:cNvPr id="1027" name="Line"/>
          <p:cNvSpPr/>
          <p:nvPr/>
        </p:nvSpPr>
        <p:spPr>
          <a:xfrm flipV="1">
            <a:off x="10858614" y="7758007"/>
            <a:ext cx="3084528" cy="990121"/>
          </a:xfrm>
          <a:prstGeom prst="line">
            <a:avLst/>
          </a:prstGeom>
          <a:ln w="635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8" name="Line"/>
          <p:cNvSpPr/>
          <p:nvPr/>
        </p:nvSpPr>
        <p:spPr>
          <a:xfrm flipV="1">
            <a:off x="10858614" y="6945715"/>
            <a:ext cx="3084528" cy="990122"/>
          </a:xfrm>
          <a:prstGeom prst="line">
            <a:avLst/>
          </a:prstGeom>
          <a:ln w="635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031" name="Group"/>
          <p:cNvGrpSpPr/>
          <p:nvPr/>
        </p:nvGrpSpPr>
        <p:grpSpPr>
          <a:xfrm>
            <a:off x="5468925" y="5173782"/>
            <a:ext cx="11243854" cy="1389614"/>
            <a:chOff x="0" y="0"/>
            <a:chExt cx="11243853" cy="1389612"/>
          </a:xfrm>
        </p:grpSpPr>
        <p:sp>
          <p:nvSpPr>
            <p:cNvPr id="1029" name="Oval"/>
            <p:cNvSpPr/>
            <p:nvPr/>
          </p:nvSpPr>
          <p:spPr>
            <a:xfrm>
              <a:off x="0" y="0"/>
              <a:ext cx="2851092" cy="1389613"/>
            </a:xfrm>
            <a:prstGeom prst="ellipse">
              <a:avLst/>
            </a:prstGeom>
            <a:noFill/>
            <a:ln w="762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0" name="Oval"/>
            <p:cNvSpPr/>
            <p:nvPr/>
          </p:nvSpPr>
          <p:spPr>
            <a:xfrm>
              <a:off x="8392762" y="0"/>
              <a:ext cx="2851092" cy="1389613"/>
            </a:xfrm>
            <a:prstGeom prst="ellipse">
              <a:avLst/>
            </a:prstGeom>
            <a:noFill/>
            <a:ln w="762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1" grpId="1" animBg="1" advAuto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"/>
          <p:cNvSpPr/>
          <p:nvPr/>
        </p:nvSpPr>
        <p:spPr>
          <a:xfrm>
            <a:off x="3863031" y="3050552"/>
            <a:ext cx="1665793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34" name="band %&gt;% left_join(instrument, by = &quot;name&quot;)"/>
          <p:cNvSpPr txBox="1"/>
          <p:nvPr/>
        </p:nvSpPr>
        <p:spPr>
          <a:xfrm>
            <a:off x="4006588" y="3420530"/>
            <a:ext cx="16370824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band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left_join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instrument, by = "name"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1035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03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37" name="left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left</a:t>
            </a:r>
          </a:p>
        </p:txBody>
      </p:sp>
      <p:grpSp>
        <p:nvGrpSpPr>
          <p:cNvPr id="1040" name="Group"/>
          <p:cNvGrpSpPr/>
          <p:nvPr/>
        </p:nvGrpSpPr>
        <p:grpSpPr>
          <a:xfrm>
            <a:off x="1626320" y="5176643"/>
            <a:ext cx="5085570" cy="4734141"/>
            <a:chOff x="25400" y="0"/>
            <a:chExt cx="5085569" cy="4734140"/>
          </a:xfrm>
        </p:grpSpPr>
        <p:graphicFrame>
          <p:nvGraphicFramePr>
            <p:cNvPr id="1038" name="Table"/>
            <p:cNvGraphicFramePr/>
            <p:nvPr/>
          </p:nvGraphicFramePr>
          <p:xfrm>
            <a:off x="25400" y="924141"/>
            <a:ext cx="5085569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4278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4278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band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Mick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Stones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039" name="band"/>
            <p:cNvSpPr txBox="1"/>
            <p:nvPr/>
          </p:nvSpPr>
          <p:spPr>
            <a:xfrm>
              <a:off x="1340365" y="0"/>
              <a:ext cx="2455642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band</a:t>
              </a:r>
            </a:p>
          </p:txBody>
        </p:sp>
      </p:grpSp>
      <p:grpSp>
        <p:nvGrpSpPr>
          <p:cNvPr id="1043" name="Group"/>
          <p:cNvGrpSpPr/>
          <p:nvPr/>
        </p:nvGrpSpPr>
        <p:grpSpPr>
          <a:xfrm>
            <a:off x="8600381" y="5189786"/>
            <a:ext cx="5075300" cy="4711439"/>
            <a:chOff x="25400" y="0"/>
            <a:chExt cx="5075298" cy="4711438"/>
          </a:xfrm>
        </p:grpSpPr>
        <p:graphicFrame>
          <p:nvGraphicFramePr>
            <p:cNvPr id="1041" name="Table"/>
            <p:cNvGraphicFramePr/>
            <p:nvPr/>
          </p:nvGraphicFramePr>
          <p:xfrm>
            <a:off x="25400" y="897855"/>
            <a:ext cx="5075298" cy="381358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376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376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plays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bass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Keith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042" name="instrument"/>
            <p:cNvSpPr txBox="1"/>
            <p:nvPr/>
          </p:nvSpPr>
          <p:spPr>
            <a:xfrm>
              <a:off x="1013011" y="0"/>
              <a:ext cx="3104778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instrument</a:t>
              </a:r>
            </a:p>
          </p:txBody>
        </p:sp>
      </p:grpSp>
      <p:sp>
        <p:nvSpPr>
          <p:cNvPr id="1044" name="+"/>
          <p:cNvSpPr txBox="1"/>
          <p:nvPr/>
        </p:nvSpPr>
        <p:spPr>
          <a:xfrm>
            <a:off x="7274573" y="7159629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+</a:t>
            </a:r>
          </a:p>
        </p:txBody>
      </p:sp>
      <p:sp>
        <p:nvSpPr>
          <p:cNvPr id="1045" name="="/>
          <p:cNvSpPr txBox="1"/>
          <p:nvPr/>
        </p:nvSpPr>
        <p:spPr>
          <a:xfrm>
            <a:off x="14052478" y="7159629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=</a:t>
            </a:r>
          </a:p>
        </p:txBody>
      </p:sp>
      <p:graphicFrame>
        <p:nvGraphicFramePr>
          <p:cNvPr id="1046" name="Table"/>
          <p:cNvGraphicFramePr/>
          <p:nvPr/>
        </p:nvGraphicFramePr>
        <p:xfrm>
          <a:off x="15163080" y="6094348"/>
          <a:ext cx="7620000" cy="3810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band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plays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Mick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Stones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&lt;NA&gt;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Paul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bass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Rectangle"/>
          <p:cNvSpPr/>
          <p:nvPr/>
        </p:nvSpPr>
        <p:spPr>
          <a:xfrm>
            <a:off x="3863031" y="3050552"/>
            <a:ext cx="1665793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1049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05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51" name="right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right</a:t>
            </a:r>
          </a:p>
        </p:txBody>
      </p:sp>
      <p:grpSp>
        <p:nvGrpSpPr>
          <p:cNvPr id="1054" name="Group"/>
          <p:cNvGrpSpPr/>
          <p:nvPr/>
        </p:nvGrpSpPr>
        <p:grpSpPr>
          <a:xfrm>
            <a:off x="1626320" y="5176643"/>
            <a:ext cx="5085570" cy="4734141"/>
            <a:chOff x="25400" y="0"/>
            <a:chExt cx="5085569" cy="4734140"/>
          </a:xfrm>
        </p:grpSpPr>
        <p:graphicFrame>
          <p:nvGraphicFramePr>
            <p:cNvPr id="1052" name="Table"/>
            <p:cNvGraphicFramePr/>
            <p:nvPr/>
          </p:nvGraphicFramePr>
          <p:xfrm>
            <a:off x="25400" y="924141"/>
            <a:ext cx="5085569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4278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4278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band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Mick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Stones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053" name="band"/>
            <p:cNvSpPr txBox="1"/>
            <p:nvPr/>
          </p:nvSpPr>
          <p:spPr>
            <a:xfrm>
              <a:off x="1340365" y="0"/>
              <a:ext cx="2455642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band</a:t>
              </a:r>
            </a:p>
          </p:txBody>
        </p:sp>
      </p:grpSp>
      <p:grpSp>
        <p:nvGrpSpPr>
          <p:cNvPr id="1057" name="Group"/>
          <p:cNvGrpSpPr/>
          <p:nvPr/>
        </p:nvGrpSpPr>
        <p:grpSpPr>
          <a:xfrm>
            <a:off x="8600381" y="5189786"/>
            <a:ext cx="5075300" cy="4711439"/>
            <a:chOff x="25400" y="0"/>
            <a:chExt cx="5075298" cy="4711438"/>
          </a:xfrm>
        </p:grpSpPr>
        <p:graphicFrame>
          <p:nvGraphicFramePr>
            <p:cNvPr id="1055" name="Table"/>
            <p:cNvGraphicFramePr/>
            <p:nvPr/>
          </p:nvGraphicFramePr>
          <p:xfrm>
            <a:off x="25400" y="897855"/>
            <a:ext cx="5075298" cy="381358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376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376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plays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bass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Keith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056" name="instrument"/>
            <p:cNvSpPr txBox="1"/>
            <p:nvPr/>
          </p:nvSpPr>
          <p:spPr>
            <a:xfrm>
              <a:off x="1013011" y="0"/>
              <a:ext cx="3104778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instrument</a:t>
              </a:r>
            </a:p>
          </p:txBody>
        </p:sp>
      </p:grpSp>
      <p:sp>
        <p:nvSpPr>
          <p:cNvPr id="1058" name="+"/>
          <p:cNvSpPr txBox="1"/>
          <p:nvPr/>
        </p:nvSpPr>
        <p:spPr>
          <a:xfrm>
            <a:off x="7274573" y="7159629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+</a:t>
            </a:r>
          </a:p>
        </p:txBody>
      </p:sp>
      <p:sp>
        <p:nvSpPr>
          <p:cNvPr id="1059" name="="/>
          <p:cNvSpPr txBox="1"/>
          <p:nvPr/>
        </p:nvSpPr>
        <p:spPr>
          <a:xfrm>
            <a:off x="14052478" y="7159629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=</a:t>
            </a:r>
          </a:p>
        </p:txBody>
      </p:sp>
      <p:graphicFrame>
        <p:nvGraphicFramePr>
          <p:cNvPr id="1060" name="Table"/>
          <p:cNvGraphicFramePr/>
          <p:nvPr/>
        </p:nvGraphicFramePr>
        <p:xfrm>
          <a:off x="15163080" y="6094348"/>
          <a:ext cx="7620000" cy="3810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band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plays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Paul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bass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Keith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&lt;NA&gt;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61" name="band %&gt;% right_join(instrument, by = &quot;name&quot;)"/>
          <p:cNvSpPr txBox="1"/>
          <p:nvPr/>
        </p:nvSpPr>
        <p:spPr>
          <a:xfrm>
            <a:off x="4006588" y="3420530"/>
            <a:ext cx="16370824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band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right_join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instrument, by = "name"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8" name="Table"/>
          <p:cNvGraphicFramePr/>
          <p:nvPr/>
        </p:nvGraphicFramePr>
        <p:xfrm>
          <a:off x="2172085" y="3237996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209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11" name="How to isolate?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7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to isolate?</a:t>
            </a:r>
          </a:p>
        </p:txBody>
      </p:sp>
      <p:graphicFrame>
        <p:nvGraphicFramePr>
          <p:cNvPr id="212" name="Table"/>
          <p:cNvGraphicFramePr/>
          <p:nvPr/>
        </p:nvGraphicFramePr>
        <p:xfrm>
          <a:off x="14068562" y="3237996"/>
          <a:ext cx="8143349" cy="3556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90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90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90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90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3" name="Line"/>
          <p:cNvSpPr/>
          <p:nvPr/>
        </p:nvSpPr>
        <p:spPr>
          <a:xfrm>
            <a:off x="10785979" y="5015996"/>
            <a:ext cx="2812042" cy="1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Rectangle"/>
          <p:cNvSpPr/>
          <p:nvPr/>
        </p:nvSpPr>
        <p:spPr>
          <a:xfrm>
            <a:off x="3863031" y="3050552"/>
            <a:ext cx="1665793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1064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06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66" name="full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full</a:t>
            </a:r>
          </a:p>
        </p:txBody>
      </p:sp>
      <p:grpSp>
        <p:nvGrpSpPr>
          <p:cNvPr id="1069" name="Group"/>
          <p:cNvGrpSpPr/>
          <p:nvPr/>
        </p:nvGrpSpPr>
        <p:grpSpPr>
          <a:xfrm>
            <a:off x="1626320" y="5176643"/>
            <a:ext cx="5085570" cy="4734141"/>
            <a:chOff x="25400" y="0"/>
            <a:chExt cx="5085569" cy="4734140"/>
          </a:xfrm>
        </p:grpSpPr>
        <p:graphicFrame>
          <p:nvGraphicFramePr>
            <p:cNvPr id="1067" name="Table"/>
            <p:cNvGraphicFramePr/>
            <p:nvPr/>
          </p:nvGraphicFramePr>
          <p:xfrm>
            <a:off x="25400" y="924141"/>
            <a:ext cx="5085569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4278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4278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band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Mick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Stones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068" name="band"/>
            <p:cNvSpPr txBox="1"/>
            <p:nvPr/>
          </p:nvSpPr>
          <p:spPr>
            <a:xfrm>
              <a:off x="1340365" y="0"/>
              <a:ext cx="2455642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band</a:t>
              </a:r>
            </a:p>
          </p:txBody>
        </p:sp>
      </p:grpSp>
      <p:grpSp>
        <p:nvGrpSpPr>
          <p:cNvPr id="1072" name="Group"/>
          <p:cNvGrpSpPr/>
          <p:nvPr/>
        </p:nvGrpSpPr>
        <p:grpSpPr>
          <a:xfrm>
            <a:off x="8600381" y="5189786"/>
            <a:ext cx="5075300" cy="4711439"/>
            <a:chOff x="25400" y="0"/>
            <a:chExt cx="5075298" cy="4711438"/>
          </a:xfrm>
        </p:grpSpPr>
        <p:graphicFrame>
          <p:nvGraphicFramePr>
            <p:cNvPr id="1070" name="Table"/>
            <p:cNvGraphicFramePr/>
            <p:nvPr/>
          </p:nvGraphicFramePr>
          <p:xfrm>
            <a:off x="25400" y="897855"/>
            <a:ext cx="5075298" cy="381358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376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376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plays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bass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Keith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071" name="instrument"/>
            <p:cNvSpPr txBox="1"/>
            <p:nvPr/>
          </p:nvSpPr>
          <p:spPr>
            <a:xfrm>
              <a:off x="1013011" y="0"/>
              <a:ext cx="3104778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instrument</a:t>
              </a:r>
            </a:p>
          </p:txBody>
        </p:sp>
      </p:grpSp>
      <p:sp>
        <p:nvSpPr>
          <p:cNvPr id="1073" name="+"/>
          <p:cNvSpPr txBox="1"/>
          <p:nvPr/>
        </p:nvSpPr>
        <p:spPr>
          <a:xfrm>
            <a:off x="7274573" y="7159629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+</a:t>
            </a:r>
          </a:p>
        </p:txBody>
      </p:sp>
      <p:sp>
        <p:nvSpPr>
          <p:cNvPr id="1074" name="="/>
          <p:cNvSpPr txBox="1"/>
          <p:nvPr/>
        </p:nvSpPr>
        <p:spPr>
          <a:xfrm>
            <a:off x="14052478" y="7159629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=</a:t>
            </a:r>
          </a:p>
        </p:txBody>
      </p:sp>
      <p:graphicFrame>
        <p:nvGraphicFramePr>
          <p:cNvPr id="1075" name="Table"/>
          <p:cNvGraphicFramePr/>
          <p:nvPr/>
        </p:nvGraphicFramePr>
        <p:xfrm>
          <a:off x="15163080" y="6094348"/>
          <a:ext cx="7620000" cy="47625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band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plays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Mick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Stones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&lt;NA&gt;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Paul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bass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Keith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&lt;NA&gt;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76" name="band %&gt;% full_join(instrument, by = &quot;name&quot;)"/>
          <p:cNvSpPr txBox="1"/>
          <p:nvPr/>
        </p:nvSpPr>
        <p:spPr>
          <a:xfrm>
            <a:off x="4006588" y="3420530"/>
            <a:ext cx="16370824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band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full_join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instrument, by = "name"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Rectangle"/>
          <p:cNvSpPr/>
          <p:nvPr/>
        </p:nvSpPr>
        <p:spPr>
          <a:xfrm>
            <a:off x="3863031" y="3050552"/>
            <a:ext cx="1665793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1079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08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81" name="inner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inner</a:t>
            </a:r>
          </a:p>
        </p:txBody>
      </p:sp>
      <p:grpSp>
        <p:nvGrpSpPr>
          <p:cNvPr id="1084" name="Group"/>
          <p:cNvGrpSpPr/>
          <p:nvPr/>
        </p:nvGrpSpPr>
        <p:grpSpPr>
          <a:xfrm>
            <a:off x="1626320" y="5176643"/>
            <a:ext cx="5085570" cy="4734141"/>
            <a:chOff x="25400" y="0"/>
            <a:chExt cx="5085569" cy="4734140"/>
          </a:xfrm>
        </p:grpSpPr>
        <p:graphicFrame>
          <p:nvGraphicFramePr>
            <p:cNvPr id="1082" name="Table"/>
            <p:cNvGraphicFramePr/>
            <p:nvPr/>
          </p:nvGraphicFramePr>
          <p:xfrm>
            <a:off x="25400" y="924141"/>
            <a:ext cx="5085569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4278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4278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band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Mick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Stones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083" name="band"/>
            <p:cNvSpPr txBox="1"/>
            <p:nvPr/>
          </p:nvSpPr>
          <p:spPr>
            <a:xfrm>
              <a:off x="1340365" y="0"/>
              <a:ext cx="2455642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band</a:t>
              </a:r>
            </a:p>
          </p:txBody>
        </p:sp>
      </p:grpSp>
      <p:grpSp>
        <p:nvGrpSpPr>
          <p:cNvPr id="1087" name="Group"/>
          <p:cNvGrpSpPr/>
          <p:nvPr/>
        </p:nvGrpSpPr>
        <p:grpSpPr>
          <a:xfrm>
            <a:off x="8600381" y="5189786"/>
            <a:ext cx="5075300" cy="4711439"/>
            <a:chOff x="25400" y="0"/>
            <a:chExt cx="5075298" cy="4711438"/>
          </a:xfrm>
        </p:grpSpPr>
        <p:graphicFrame>
          <p:nvGraphicFramePr>
            <p:cNvPr id="1085" name="Table"/>
            <p:cNvGraphicFramePr/>
            <p:nvPr/>
          </p:nvGraphicFramePr>
          <p:xfrm>
            <a:off x="25400" y="897855"/>
            <a:ext cx="5075298" cy="381358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376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376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plays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bass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Keith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086" name="instrument"/>
            <p:cNvSpPr txBox="1"/>
            <p:nvPr/>
          </p:nvSpPr>
          <p:spPr>
            <a:xfrm>
              <a:off x="1013011" y="0"/>
              <a:ext cx="3104778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instrument</a:t>
              </a:r>
            </a:p>
          </p:txBody>
        </p:sp>
      </p:grpSp>
      <p:sp>
        <p:nvSpPr>
          <p:cNvPr id="1088" name="+"/>
          <p:cNvSpPr txBox="1"/>
          <p:nvPr/>
        </p:nvSpPr>
        <p:spPr>
          <a:xfrm>
            <a:off x="7274573" y="7159629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+</a:t>
            </a:r>
          </a:p>
        </p:txBody>
      </p:sp>
      <p:sp>
        <p:nvSpPr>
          <p:cNvPr id="1089" name="="/>
          <p:cNvSpPr txBox="1"/>
          <p:nvPr/>
        </p:nvSpPr>
        <p:spPr>
          <a:xfrm>
            <a:off x="14052478" y="7159629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=</a:t>
            </a:r>
          </a:p>
        </p:txBody>
      </p:sp>
      <p:graphicFrame>
        <p:nvGraphicFramePr>
          <p:cNvPr id="1090" name="Table"/>
          <p:cNvGraphicFramePr/>
          <p:nvPr/>
        </p:nvGraphicFramePr>
        <p:xfrm>
          <a:off x="15163080" y="6094348"/>
          <a:ext cx="7620000" cy="28575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band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plays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Paul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bass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91" name="band %&gt;% inner_join(instrument, by = &quot;name&quot;)"/>
          <p:cNvSpPr txBox="1"/>
          <p:nvPr/>
        </p:nvSpPr>
        <p:spPr>
          <a:xfrm>
            <a:off x="4006588" y="3420530"/>
            <a:ext cx="16370824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band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inner_join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instrument, by = "name"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1094" name="Screen Shot 2017-01-01 at 12.31.59 PM.png" descr="Screen Shot 2017-01-01 at 12.31.59 PM.png"/>
          <p:cNvPicPr>
            <a:picLocks noChangeAspect="1"/>
          </p:cNvPicPr>
          <p:nvPr/>
        </p:nvPicPr>
        <p:blipFill>
          <a:blip r:embed="rId3">
            <a:extLst/>
          </a:blip>
          <a:srcRect t="411" r="1090"/>
          <a:stretch>
            <a:fillRect/>
          </a:stretch>
        </p:blipFill>
        <p:spPr>
          <a:xfrm>
            <a:off x="856829" y="6192041"/>
            <a:ext cx="4607403" cy="12303562"/>
          </a:xfrm>
          <a:prstGeom prst="rect">
            <a:avLst/>
          </a:prstGeom>
          <a:ln w="12700">
            <a:miter lim="400000"/>
          </a:ln>
        </p:spPr>
      </p:pic>
      <p:sp>
        <p:nvSpPr>
          <p:cNvPr id="1095" name="Rectangle"/>
          <p:cNvSpPr/>
          <p:nvPr/>
        </p:nvSpPr>
        <p:spPr>
          <a:xfrm>
            <a:off x="863179" y="3973424"/>
            <a:ext cx="9593116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96" name="View(flights[&quot;carrier&quot;])"/>
          <p:cNvSpPr txBox="1"/>
          <p:nvPr/>
        </p:nvSpPr>
        <p:spPr>
          <a:xfrm>
            <a:off x="1227899" y="4305301"/>
            <a:ext cx="8952762" cy="10791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560831">
              <a:spcBef>
                <a:spcPts val="1400"/>
              </a:spcBef>
              <a:defRPr sz="48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View(flights["carrier"])</a:t>
            </a:r>
          </a:p>
        </p:txBody>
      </p:sp>
      <p:sp>
        <p:nvSpPr>
          <p:cNvPr id="1097" name="Rectangle"/>
          <p:cNvSpPr/>
          <p:nvPr/>
        </p:nvSpPr>
        <p:spPr>
          <a:xfrm>
            <a:off x="12346010" y="3973424"/>
            <a:ext cx="6040213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98" name="View(airlines)"/>
          <p:cNvSpPr txBox="1"/>
          <p:nvPr/>
        </p:nvSpPr>
        <p:spPr>
          <a:xfrm>
            <a:off x="12710730" y="4305301"/>
            <a:ext cx="5416331" cy="10791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578358">
              <a:spcBef>
                <a:spcPts val="1400"/>
              </a:spcBef>
              <a:defRPr sz="495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View(airlines)</a:t>
            </a:r>
          </a:p>
        </p:txBody>
      </p:sp>
      <p:pic>
        <p:nvPicPr>
          <p:cNvPr id="1099" name="Screen Shot 2017-01-01 at 12.32.39 PM.png" descr="Screen Shot 2017-01-01 at 12.32.39 PM.png"/>
          <p:cNvPicPr>
            <a:picLocks noChangeAspect="1"/>
          </p:cNvPicPr>
          <p:nvPr/>
        </p:nvPicPr>
        <p:blipFill>
          <a:blip r:embed="rId4">
            <a:extLst/>
          </a:blip>
          <a:srcRect t="517"/>
          <a:stretch>
            <a:fillRect/>
          </a:stretch>
        </p:blipFill>
        <p:spPr>
          <a:xfrm>
            <a:off x="12339660" y="6236491"/>
            <a:ext cx="11187469" cy="12214443"/>
          </a:xfrm>
          <a:prstGeom prst="rect">
            <a:avLst/>
          </a:prstGeom>
          <a:ln w="12700">
            <a:miter lim="400000"/>
          </a:ln>
        </p:spPr>
      </p:pic>
      <p:sp>
        <p:nvSpPr>
          <p:cNvPr id="1100" name="Airline names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Airline names</a:t>
            </a:r>
          </a:p>
        </p:txBody>
      </p:sp>
    </p:spTree>
  </p:cSld>
  <p:clrMapOvr>
    <a:masterClrMapping/>
  </p:clrMapOvr>
  <p:transition spd="med"/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Your Turn 13"/>
          <p:cNvSpPr txBox="1">
            <a:spLocks noGrp="1"/>
          </p:cNvSpPr>
          <p:nvPr>
            <p:ph type="title" idx="4294967295"/>
          </p:nvPr>
        </p:nvSpPr>
        <p:spPr>
          <a:xfrm>
            <a:off x="4833937" y="-309435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13</a:t>
            </a:r>
          </a:p>
        </p:txBody>
      </p:sp>
      <p:sp>
        <p:nvSpPr>
          <p:cNvPr id="1103" name="Which airlines had the largest arrival delays? Work in groups to complete the code below.…"/>
          <p:cNvSpPr txBox="1">
            <a:spLocks noGrp="1"/>
          </p:cNvSpPr>
          <p:nvPr>
            <p:ph type="body" idx="4294967295"/>
          </p:nvPr>
        </p:nvSpPr>
        <p:spPr>
          <a:xfrm>
            <a:off x="1445226" y="2300985"/>
            <a:ext cx="21493548" cy="9217455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Which airlines had the largest arrival delays? Work in groups to complete the code below.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%&gt;%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u="sng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u="sng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 u="sng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u="none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</a:t>
            </a:r>
            <a:r>
              <a:rPr u="none"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4300" u="sng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sz="5000" u="none" dirty="0">
                <a:latin typeface="Courier New" panose="02070309020205020404" pitchFamily="49" charset="0"/>
                <a:cs typeface="Courier New" panose="02070309020205020404" pitchFamily="49" charset="0"/>
              </a:rPr>
              <a:t>  arrange(</a:t>
            </a:r>
            <a:r>
              <a:rPr sz="5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sz="5000" u="none" dirty="0">
                <a:latin typeface="Courier New" panose="02070309020205020404" pitchFamily="49" charset="0"/>
                <a:cs typeface="Courier New" panose="02070309020205020404" pitchFamily="49" charset="0"/>
              </a:rPr>
              <a:t>)  </a:t>
            </a:r>
            <a:r>
              <a:rPr u="none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</a:p>
        </p:txBody>
      </p:sp>
      <p:pic>
        <p:nvPicPr>
          <p:cNvPr id="1104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105" name="1. Join airlines to flights"/>
          <p:cNvSpPr/>
          <p:nvPr/>
        </p:nvSpPr>
        <p:spPr>
          <a:xfrm>
            <a:off x="11332307" y="5267517"/>
            <a:ext cx="8397876" cy="2206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03" y="0"/>
                </a:moveTo>
                <a:cubicBezTo>
                  <a:pt x="2189" y="0"/>
                  <a:pt x="1691" y="1894"/>
                  <a:pt x="1691" y="4231"/>
                </a:cubicBezTo>
                <a:lnTo>
                  <a:pt x="1691" y="17354"/>
                </a:lnTo>
                <a:lnTo>
                  <a:pt x="0" y="20710"/>
                </a:lnTo>
                <a:lnTo>
                  <a:pt x="1894" y="19794"/>
                </a:lnTo>
                <a:cubicBezTo>
                  <a:pt x="2095" y="20884"/>
                  <a:pt x="2426" y="21600"/>
                  <a:pt x="2803" y="21600"/>
                </a:cubicBezTo>
                <a:lnTo>
                  <a:pt x="20488" y="21600"/>
                </a:lnTo>
                <a:cubicBezTo>
                  <a:pt x="21102" y="21600"/>
                  <a:pt x="21600" y="19706"/>
                  <a:pt x="21600" y="17369"/>
                </a:cubicBezTo>
                <a:lnTo>
                  <a:pt x="21600" y="4231"/>
                </a:lnTo>
                <a:cubicBezTo>
                  <a:pt x="21600" y="1894"/>
                  <a:pt x="21102" y="0"/>
                  <a:pt x="20488" y="0"/>
                </a:cubicBezTo>
                <a:lnTo>
                  <a:pt x="2803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1. Join airlines to flights</a:t>
            </a:r>
          </a:p>
        </p:txBody>
      </p:sp>
      <p:sp>
        <p:nvSpPr>
          <p:cNvPr id="1106" name="2. Compute and order the average arrival delays by airline. Display full names, no codes."/>
          <p:cNvSpPr/>
          <p:nvPr/>
        </p:nvSpPr>
        <p:spPr>
          <a:xfrm>
            <a:off x="11989929" y="8001885"/>
            <a:ext cx="10508126" cy="32366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7672"/>
                </a:moveTo>
                <a:lnTo>
                  <a:pt x="0" y="3928"/>
                </a:lnTo>
                <a:cubicBezTo>
                  <a:pt x="0" y="1758"/>
                  <a:pt x="542" y="0"/>
                  <a:pt x="1210" y="0"/>
                </a:cubicBezTo>
                <a:lnTo>
                  <a:pt x="20390" y="0"/>
                </a:lnTo>
                <a:cubicBezTo>
                  <a:pt x="21058" y="0"/>
                  <a:pt x="21600" y="1758"/>
                  <a:pt x="21600" y="3928"/>
                </a:cubicBezTo>
                <a:lnTo>
                  <a:pt x="21600" y="17672"/>
                </a:lnTo>
                <a:cubicBezTo>
                  <a:pt x="21600" y="19842"/>
                  <a:pt x="21058" y="21600"/>
                  <a:pt x="20390" y="21600"/>
                </a:cubicBezTo>
                <a:lnTo>
                  <a:pt x="1210" y="21600"/>
                </a:lnTo>
                <a:cubicBezTo>
                  <a:pt x="542" y="21600"/>
                  <a:pt x="0" y="19842"/>
                  <a:pt x="0" y="17672"/>
                </a:cubicBez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2. Compute and order the average arrival delays by airline. Display full names, no codes.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000000" fill="hold"/>
                                        <p:tgtEl>
                                          <p:spTgt spid="11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104"/>
                </p:tgtEl>
              </p:cMediaNode>
            </p:video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10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10" name="Rectangle"/>
          <p:cNvSpPr/>
          <p:nvPr/>
        </p:nvSpPr>
        <p:spPr>
          <a:xfrm>
            <a:off x="1061675" y="681159"/>
            <a:ext cx="21027056" cy="1235368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11" name="flights %&gt;%…"/>
          <p:cNvSpPr txBox="1"/>
          <p:nvPr/>
        </p:nvSpPr>
        <p:spPr>
          <a:xfrm>
            <a:off x="1423408" y="907286"/>
            <a:ext cx="20346827" cy="12157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left_join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(airlines, by = "carrier")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(delay = mean(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28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arrange(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defRPr sz="4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# A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tibble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 16 × 2</a:t>
            </a:r>
          </a:p>
          <a:p>
            <a:pPr algn="l">
              <a:defRPr sz="4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                name      delay</a:t>
            </a:r>
          </a:p>
          <a:p>
            <a:pPr algn="l">
              <a:defRPr sz="4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           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 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algn="l">
              <a:defRPr sz="4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        Alaska Airlines Inc. -9.9308886</a:t>
            </a:r>
          </a:p>
          <a:p>
            <a:pPr algn="l">
              <a:defRPr sz="4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       Hawaiian Airlines Inc. -6.9152047</a:t>
            </a:r>
          </a:p>
          <a:p>
            <a:pPr algn="l">
              <a:defRPr sz="4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3       American Airlines Inc.  0.3642909</a:t>
            </a:r>
          </a:p>
          <a:p>
            <a:pPr algn="l">
              <a:defRPr sz="4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4         Delta Air Lines Inc.  1.6443409</a:t>
            </a:r>
          </a:p>
          <a:p>
            <a:pPr algn="l">
              <a:defRPr sz="4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5               Virgin America  1.7644644</a:t>
            </a:r>
          </a:p>
        </p:txBody>
      </p:sp>
    </p:spTree>
  </p:cSld>
  <p:clrMapOvr>
    <a:masterClrMapping/>
  </p:clrMapOvr>
  <p:transition spd="med"/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3" name="Screen Shot 2017-07-19 at 3.38.46 PM.png" descr="Screen Shot 2017-07-19 at 3.38.46 PM.png"/>
          <p:cNvPicPr>
            <a:picLocks noChangeAspect="1"/>
          </p:cNvPicPr>
          <p:nvPr/>
        </p:nvPicPr>
        <p:blipFill>
          <a:blip r:embed="rId2">
            <a:extLst/>
          </a:blip>
          <a:srcRect r="11569"/>
          <a:stretch>
            <a:fillRect/>
          </a:stretch>
        </p:blipFill>
        <p:spPr>
          <a:xfrm>
            <a:off x="5315806" y="8800166"/>
            <a:ext cx="7104091" cy="40640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graphicFrame>
        <p:nvGraphicFramePr>
          <p:cNvPr id="1114" name="Table"/>
          <p:cNvGraphicFramePr/>
          <p:nvPr/>
        </p:nvGraphicFramePr>
        <p:xfrm>
          <a:off x="13970017" y="8927166"/>
          <a:ext cx="5080000" cy="3810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artist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plays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Paul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bass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Keith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115" name="pdf-dplyr.pdf" descr="pdf-dplyr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11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117" name="Toy data"/>
          <p:cNvSpPr txBox="1"/>
          <p:nvPr/>
        </p:nvSpPr>
        <p:spPr>
          <a:xfrm>
            <a:off x="4007752" y="518940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Toy data</a:t>
            </a:r>
          </a:p>
        </p:txBody>
      </p:sp>
      <p:sp>
        <p:nvSpPr>
          <p:cNvPr id="1118" name="band"/>
          <p:cNvSpPr txBox="1"/>
          <p:nvPr/>
        </p:nvSpPr>
        <p:spPr>
          <a:xfrm>
            <a:off x="15768059" y="2633261"/>
            <a:ext cx="1483916" cy="90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band</a:t>
            </a:r>
          </a:p>
        </p:txBody>
      </p:sp>
      <p:graphicFrame>
        <p:nvGraphicFramePr>
          <p:cNvPr id="1119" name="Table"/>
          <p:cNvGraphicFramePr/>
          <p:nvPr/>
        </p:nvGraphicFramePr>
        <p:xfrm>
          <a:off x="13967231" y="3602861"/>
          <a:ext cx="5085570" cy="3810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2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27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band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Mick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Stones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Paul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20" name="instrument2"/>
          <p:cNvSpPr txBox="1"/>
          <p:nvPr/>
        </p:nvSpPr>
        <p:spPr>
          <a:xfrm>
            <a:off x="14820956" y="7982966"/>
            <a:ext cx="3378122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instrument2</a:t>
            </a:r>
          </a:p>
        </p:txBody>
      </p:sp>
      <p:pic>
        <p:nvPicPr>
          <p:cNvPr id="1121" name="Screen Shot 2017-07-19 at 3.31.12 PM.png" descr="Screen Shot 2017-07-19 at 3.31.12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329364" y="3594100"/>
            <a:ext cx="7096370" cy="406400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3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1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25" name="What if the names do not match?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defTabSz="543305">
              <a:defRPr sz="93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if the names do not match?</a:t>
            </a:r>
          </a:p>
        </p:txBody>
      </p:sp>
      <p:sp>
        <p:nvSpPr>
          <p:cNvPr id="1126" name="Use a named vector to match on variables with different names."/>
          <p:cNvSpPr txBox="1"/>
          <p:nvPr/>
        </p:nvSpPr>
        <p:spPr>
          <a:xfrm>
            <a:off x="2288213" y="3029829"/>
            <a:ext cx="19807573" cy="140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85000" lnSpcReduction="10000"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Use a named vector to match on variables with different names.</a:t>
            </a:r>
          </a:p>
        </p:txBody>
      </p:sp>
      <p:sp>
        <p:nvSpPr>
          <p:cNvPr id="1127" name="Rectangle"/>
          <p:cNvSpPr/>
          <p:nvPr/>
        </p:nvSpPr>
        <p:spPr>
          <a:xfrm>
            <a:off x="2294563" y="4523752"/>
            <a:ext cx="19794875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28" name="band %&gt;% left_join(instrument2, by = c(&quot;name&quot; = &quot;artist&quot;))"/>
          <p:cNvSpPr txBox="1"/>
          <p:nvPr/>
        </p:nvSpPr>
        <p:spPr>
          <a:xfrm>
            <a:off x="2438119" y="4893730"/>
            <a:ext cx="19649169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49148">
              <a:spcBef>
                <a:spcPts val="1400"/>
              </a:spcBef>
              <a:defRPr sz="4418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band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left_join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(instrument2, by =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c("name" = "artist")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791910AD-A8CA-4A2F-BF6B-9C312FA81C4C}"/>
              </a:ext>
            </a:extLst>
          </p:cNvPr>
          <p:cNvSpPr/>
          <p:nvPr/>
        </p:nvSpPr>
        <p:spPr>
          <a:xfrm>
            <a:off x="4923897" y="7658967"/>
            <a:ext cx="5206281" cy="1079018"/>
          </a:xfrm>
          <a:prstGeom prst="wedgeRoundRectCallout">
            <a:avLst>
              <a:gd name="adj1" fmla="val 112097"/>
              <a:gd name="adj2" fmla="val -249889"/>
              <a:gd name="adj3" fmla="val 16667"/>
            </a:avLst>
          </a:prstGeom>
          <a:solidFill>
            <a:srgbClr val="929292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 named vector</a:t>
            </a: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EA898E20-115B-48CC-B5F0-403A3711452B}"/>
              </a:ext>
            </a:extLst>
          </p:cNvPr>
          <p:cNvSpPr/>
          <p:nvPr/>
        </p:nvSpPr>
        <p:spPr>
          <a:xfrm>
            <a:off x="10449470" y="7559511"/>
            <a:ext cx="5206281" cy="3837220"/>
          </a:xfrm>
          <a:prstGeom prst="wedgeRoundRectCallout">
            <a:avLst>
              <a:gd name="adj1" fmla="val 62507"/>
              <a:gd name="adj2" fmla="val -101198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The name of the element = the column name in the first data set</a:t>
            </a: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F70BC1F4-AFC4-4DC3-8022-C308B274C48F}"/>
              </a:ext>
            </a:extLst>
          </p:cNvPr>
          <p:cNvSpPr/>
          <p:nvPr/>
        </p:nvSpPr>
        <p:spPr>
          <a:xfrm>
            <a:off x="15975043" y="7559511"/>
            <a:ext cx="6112245" cy="3837220"/>
          </a:xfrm>
          <a:prstGeom prst="wedgeRoundRectCallout">
            <a:avLst>
              <a:gd name="adj1" fmla="val 22585"/>
              <a:gd name="adj2" fmla="val -100978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The value of the element = the column name in the second data set</a:t>
            </a:r>
          </a:p>
        </p:txBody>
      </p:sp>
    </p:spTree>
  </p:cSld>
  <p:clrMapOvr>
    <a:masterClrMapping/>
  </p:clrMapOvr>
  <p:transition spd="med"/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3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13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pSp>
        <p:nvGrpSpPr>
          <p:cNvPr id="1137" name="Group"/>
          <p:cNvGrpSpPr/>
          <p:nvPr/>
        </p:nvGrpSpPr>
        <p:grpSpPr>
          <a:xfrm>
            <a:off x="1626320" y="5176643"/>
            <a:ext cx="5085570" cy="4734141"/>
            <a:chOff x="25400" y="0"/>
            <a:chExt cx="5085569" cy="4734140"/>
          </a:xfrm>
        </p:grpSpPr>
        <p:graphicFrame>
          <p:nvGraphicFramePr>
            <p:cNvPr id="1135" name="Table"/>
            <p:cNvGraphicFramePr/>
            <p:nvPr/>
          </p:nvGraphicFramePr>
          <p:xfrm>
            <a:off x="25400" y="924141"/>
            <a:ext cx="5085569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4278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4278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band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Mick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Stones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136" name="band"/>
            <p:cNvSpPr txBox="1"/>
            <p:nvPr/>
          </p:nvSpPr>
          <p:spPr>
            <a:xfrm>
              <a:off x="1340365" y="0"/>
              <a:ext cx="2455642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band</a:t>
              </a:r>
            </a:p>
          </p:txBody>
        </p:sp>
      </p:grpSp>
      <p:grpSp>
        <p:nvGrpSpPr>
          <p:cNvPr id="1140" name="Group"/>
          <p:cNvGrpSpPr/>
          <p:nvPr/>
        </p:nvGrpSpPr>
        <p:grpSpPr>
          <a:xfrm>
            <a:off x="8600381" y="5189786"/>
            <a:ext cx="5075300" cy="4711439"/>
            <a:chOff x="25400" y="0"/>
            <a:chExt cx="5075298" cy="4711438"/>
          </a:xfrm>
        </p:grpSpPr>
        <p:graphicFrame>
          <p:nvGraphicFramePr>
            <p:cNvPr id="1138" name="Table"/>
            <p:cNvGraphicFramePr/>
            <p:nvPr/>
          </p:nvGraphicFramePr>
          <p:xfrm>
            <a:off x="25400" y="897855"/>
            <a:ext cx="5075298" cy="381358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376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376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artist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plays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bass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Keith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139" name="instrument2"/>
            <p:cNvSpPr txBox="1"/>
            <p:nvPr/>
          </p:nvSpPr>
          <p:spPr>
            <a:xfrm>
              <a:off x="672537" y="0"/>
              <a:ext cx="3445253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 dirty="0"/>
                <a:t>instrument2</a:t>
              </a:r>
            </a:p>
          </p:txBody>
        </p:sp>
      </p:grpSp>
      <p:sp>
        <p:nvSpPr>
          <p:cNvPr id="1141" name="+"/>
          <p:cNvSpPr txBox="1"/>
          <p:nvPr/>
        </p:nvSpPr>
        <p:spPr>
          <a:xfrm>
            <a:off x="7274573" y="7159629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+</a:t>
            </a:r>
          </a:p>
        </p:txBody>
      </p:sp>
      <p:sp>
        <p:nvSpPr>
          <p:cNvPr id="1142" name="="/>
          <p:cNvSpPr txBox="1"/>
          <p:nvPr/>
        </p:nvSpPr>
        <p:spPr>
          <a:xfrm>
            <a:off x="14052478" y="7159629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=</a:t>
            </a:r>
          </a:p>
        </p:txBody>
      </p:sp>
      <p:graphicFrame>
        <p:nvGraphicFramePr>
          <p:cNvPr id="1143" name="Table"/>
          <p:cNvGraphicFramePr/>
          <p:nvPr/>
        </p:nvGraphicFramePr>
        <p:xfrm>
          <a:off x="15163080" y="6094348"/>
          <a:ext cx="7620000" cy="3810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band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plays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Mick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Stones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&lt;NA&gt;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Paul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bass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A0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44" name="common syntax - matching names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defTabSz="519937">
              <a:defRPr sz="89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common syntax - matching names</a:t>
            </a:r>
          </a:p>
        </p:txBody>
      </p:sp>
      <p:sp>
        <p:nvSpPr>
          <p:cNvPr id="1145" name="Rectangle"/>
          <p:cNvSpPr/>
          <p:nvPr/>
        </p:nvSpPr>
        <p:spPr>
          <a:xfrm>
            <a:off x="2294563" y="3094205"/>
            <a:ext cx="19794875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46" name="band %&gt;% left_join(instrument2, by = c(&quot;name&quot; = &quot;artist&quot;))"/>
          <p:cNvSpPr txBox="1"/>
          <p:nvPr/>
        </p:nvSpPr>
        <p:spPr>
          <a:xfrm>
            <a:off x="2438119" y="3464182"/>
            <a:ext cx="19649169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49148">
              <a:spcBef>
                <a:spcPts val="1400"/>
              </a:spcBef>
              <a:defRPr sz="4418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band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left_join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(instrument2, by =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c("name" = "artist")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1149" name="Screen Shot 2017-01-01 at 3.15.14 PM.png" descr="Screen Shot 2017-01-01 at 3.15.14 PM.png"/>
          <p:cNvPicPr>
            <a:picLocks noChangeAspect="1"/>
          </p:cNvPicPr>
          <p:nvPr/>
        </p:nvPicPr>
        <p:blipFill>
          <a:blip r:embed="rId3">
            <a:extLst/>
          </a:blip>
          <a:srcRect t="481"/>
          <a:stretch>
            <a:fillRect/>
          </a:stretch>
        </p:blipFill>
        <p:spPr>
          <a:xfrm>
            <a:off x="856829" y="6303529"/>
            <a:ext cx="4899170" cy="131165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0" name="Screen Shot 2017-01-01 at 3.16.01 PM.png" descr="Screen Shot 2017-01-01 at 3.16.01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328431" y="6237647"/>
            <a:ext cx="26408423" cy="13182601"/>
          </a:xfrm>
          <a:prstGeom prst="rect">
            <a:avLst/>
          </a:prstGeom>
          <a:ln w="12700">
            <a:miter lim="400000"/>
          </a:ln>
        </p:spPr>
      </p:pic>
      <p:sp>
        <p:nvSpPr>
          <p:cNvPr id="1151" name="Rectangle"/>
          <p:cNvSpPr/>
          <p:nvPr/>
        </p:nvSpPr>
        <p:spPr>
          <a:xfrm>
            <a:off x="863179" y="3973424"/>
            <a:ext cx="9593116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52" name="View(flights[&quot;dest&quot;])"/>
          <p:cNvSpPr txBox="1"/>
          <p:nvPr/>
        </p:nvSpPr>
        <p:spPr>
          <a:xfrm>
            <a:off x="1227899" y="4305301"/>
            <a:ext cx="8952762" cy="10791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View(flights["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"])</a:t>
            </a:r>
          </a:p>
        </p:txBody>
      </p:sp>
      <p:sp>
        <p:nvSpPr>
          <p:cNvPr id="1153" name="Rectangle"/>
          <p:cNvSpPr/>
          <p:nvPr/>
        </p:nvSpPr>
        <p:spPr>
          <a:xfrm>
            <a:off x="12334781" y="3973424"/>
            <a:ext cx="6040213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54" name="View(airports)"/>
          <p:cNvSpPr txBox="1"/>
          <p:nvPr/>
        </p:nvSpPr>
        <p:spPr>
          <a:xfrm>
            <a:off x="12710730" y="4305301"/>
            <a:ext cx="5416331" cy="10791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578358">
              <a:spcBef>
                <a:spcPts val="1400"/>
              </a:spcBef>
              <a:defRPr sz="495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View(airports)</a:t>
            </a:r>
          </a:p>
        </p:txBody>
      </p:sp>
      <p:sp>
        <p:nvSpPr>
          <p:cNvPr id="1155" name="Airport names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Airport names</a:t>
            </a:r>
          </a:p>
        </p:txBody>
      </p:sp>
    </p:spTree>
  </p:cSld>
  <p:clrMapOvr>
    <a:masterClrMapping/>
  </p:clrMapOvr>
  <p:transition spd="med"/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15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159" name="Screen Shot 2017-08-04 at 2.22.15 PM.png" descr="Screen Shot 2017-08-04 at 2.22.15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719213" y="5175970"/>
            <a:ext cx="7076339" cy="1176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0" name="Screen Shot 2017-08-04 at 2.21.33 PM.png" descr="Screen Shot 2017-08-04 at 2.21.33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19457" y="5178947"/>
            <a:ext cx="9715988" cy="11754306"/>
          </a:xfrm>
          <a:prstGeom prst="rect">
            <a:avLst/>
          </a:prstGeom>
          <a:ln w="12700">
            <a:miter lim="400000"/>
          </a:ln>
        </p:spPr>
      </p:pic>
      <p:sp>
        <p:nvSpPr>
          <p:cNvPr id="1161" name="Rectangle"/>
          <p:cNvSpPr/>
          <p:nvPr/>
        </p:nvSpPr>
        <p:spPr>
          <a:xfrm>
            <a:off x="1131076" y="3800335"/>
            <a:ext cx="9593116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62" name="airports %&gt;% select(1:3)"/>
          <p:cNvSpPr txBox="1"/>
          <p:nvPr/>
        </p:nvSpPr>
        <p:spPr>
          <a:xfrm>
            <a:off x="1301070" y="4060000"/>
            <a:ext cx="8952762" cy="1017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60831">
              <a:spcBef>
                <a:spcPts val="1400"/>
              </a:spcBef>
              <a:defRPr sz="48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airports 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%&gt;% select(1:3)</a:t>
            </a:r>
          </a:p>
        </p:txBody>
      </p:sp>
      <p:sp>
        <p:nvSpPr>
          <p:cNvPr id="1163" name="Airport names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Airport names</a:t>
            </a:r>
          </a:p>
        </p:txBody>
      </p:sp>
      <p:sp>
        <p:nvSpPr>
          <p:cNvPr id="1164" name="Rectangle"/>
          <p:cNvSpPr/>
          <p:nvPr/>
        </p:nvSpPr>
        <p:spPr>
          <a:xfrm>
            <a:off x="13244532" y="3800335"/>
            <a:ext cx="9937689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65" name="flights %&gt;% select(14:15)"/>
          <p:cNvSpPr txBox="1"/>
          <p:nvPr/>
        </p:nvSpPr>
        <p:spPr>
          <a:xfrm>
            <a:off x="13414526" y="4060000"/>
            <a:ext cx="9844749" cy="1017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%&gt;% select(14:15)</a:t>
            </a:r>
          </a:p>
        </p:txBody>
      </p:sp>
      <p:grpSp>
        <p:nvGrpSpPr>
          <p:cNvPr id="1168" name="Group"/>
          <p:cNvGrpSpPr/>
          <p:nvPr/>
        </p:nvGrpSpPr>
        <p:grpSpPr>
          <a:xfrm>
            <a:off x="673990" y="5531317"/>
            <a:ext cx="15255665" cy="1524209"/>
            <a:chOff x="0" y="0"/>
            <a:chExt cx="15255663" cy="1524207"/>
          </a:xfrm>
        </p:grpSpPr>
        <p:sp>
          <p:nvSpPr>
            <p:cNvPr id="1166" name="Oval"/>
            <p:cNvSpPr/>
            <p:nvPr/>
          </p:nvSpPr>
          <p:spPr>
            <a:xfrm>
              <a:off x="0" y="0"/>
              <a:ext cx="2320032" cy="1524208"/>
            </a:xfrm>
            <a:prstGeom prst="ellipse">
              <a:avLst/>
            </a:prstGeom>
            <a:noFill/>
            <a:ln w="1651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7" name="Oval"/>
            <p:cNvSpPr/>
            <p:nvPr/>
          </p:nvSpPr>
          <p:spPr>
            <a:xfrm>
              <a:off x="12935632" y="0"/>
              <a:ext cx="2320032" cy="1524208"/>
            </a:xfrm>
            <a:prstGeom prst="ellipse">
              <a:avLst/>
            </a:prstGeom>
            <a:noFill/>
            <a:ln w="1651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8" grpId="1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dplyr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dplyr</a:t>
            </a:r>
          </a:p>
        </p:txBody>
      </p:sp>
      <p:pic>
        <p:nvPicPr>
          <p:cNvPr id="216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0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17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72" name="common syntax - matching names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defTabSz="519937">
              <a:defRPr sz="89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common syntax - matching names</a:t>
            </a:r>
          </a:p>
        </p:txBody>
      </p:sp>
      <p:sp>
        <p:nvSpPr>
          <p:cNvPr id="1173" name="Rectangle"/>
          <p:cNvSpPr/>
          <p:nvPr/>
        </p:nvSpPr>
        <p:spPr>
          <a:xfrm>
            <a:off x="2294563" y="3094205"/>
            <a:ext cx="19794875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74" name="airports %&gt;% left_join(flights, by = c(&quot;faa&quot; = &quot;dest&quot;))"/>
          <p:cNvSpPr txBox="1"/>
          <p:nvPr/>
        </p:nvSpPr>
        <p:spPr>
          <a:xfrm>
            <a:off x="2438119" y="3464182"/>
            <a:ext cx="19649169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78358">
              <a:spcBef>
                <a:spcPts val="1400"/>
              </a:spcBef>
              <a:defRPr sz="4653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airports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left_join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(flights, by =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 =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1175" name="Screen Shot 2017-08-04 at 2.22.15 PM.png" descr="Screen Shot 2017-08-04 at 2.22.15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719213" y="5175970"/>
            <a:ext cx="7076339" cy="1176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6" name="Screen Shot 2017-08-04 at 2.21.33 PM.png" descr="Screen Shot 2017-08-04 at 2.21.33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19457" y="5178947"/>
            <a:ext cx="9715988" cy="1175430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79" name="Group"/>
          <p:cNvGrpSpPr/>
          <p:nvPr/>
        </p:nvGrpSpPr>
        <p:grpSpPr>
          <a:xfrm>
            <a:off x="673990" y="5531317"/>
            <a:ext cx="15255665" cy="1524209"/>
            <a:chOff x="0" y="0"/>
            <a:chExt cx="15255663" cy="1524207"/>
          </a:xfrm>
        </p:grpSpPr>
        <p:sp>
          <p:nvSpPr>
            <p:cNvPr id="1177" name="Oval"/>
            <p:cNvSpPr/>
            <p:nvPr/>
          </p:nvSpPr>
          <p:spPr>
            <a:xfrm>
              <a:off x="0" y="0"/>
              <a:ext cx="2320032" cy="1524208"/>
            </a:xfrm>
            <a:prstGeom prst="ellipse">
              <a:avLst/>
            </a:prstGeom>
            <a:noFill/>
            <a:ln w="1651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8" name="Oval"/>
            <p:cNvSpPr/>
            <p:nvPr/>
          </p:nvSpPr>
          <p:spPr>
            <a:xfrm>
              <a:off x="12935632" y="0"/>
              <a:ext cx="2320032" cy="1524208"/>
            </a:xfrm>
            <a:prstGeom prst="ellipse">
              <a:avLst/>
            </a:prstGeom>
            <a:noFill/>
            <a:ln w="1651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Your Turn 14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14</a:t>
            </a:r>
          </a:p>
        </p:txBody>
      </p:sp>
      <p:sp>
        <p:nvSpPr>
          <p:cNvPr id="1182" name="Use flights and airports to compute the distance and average arr_delay by destination airport (names only, not codes).  Order by average delay, worst to best.…"/>
          <p:cNvSpPr txBox="1">
            <a:spLocks noGrp="1"/>
          </p:cNvSpPr>
          <p:nvPr>
            <p:ph type="body" idx="4294967295"/>
          </p:nvPr>
        </p:nvSpPr>
        <p:spPr>
          <a:xfrm>
            <a:off x="1445226" y="2751992"/>
            <a:ext cx="21493548" cy="7655262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Use flights and airports to compute the distance and average </a:t>
            </a:r>
            <a:r>
              <a:rPr dirty="0" err="1"/>
              <a:t>arr_delay</a:t>
            </a:r>
            <a:r>
              <a:rPr dirty="0"/>
              <a:t> by destination airport (names only, not codes).  Order by average delay, worst to best.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Hint: use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first()</a:t>
            </a:r>
            <a:r>
              <a:rPr dirty="0"/>
              <a:t> to get distance.</a:t>
            </a:r>
          </a:p>
        </p:txBody>
      </p:sp>
      <p:pic>
        <p:nvPicPr>
          <p:cNvPr id="1183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0000" fill="hold"/>
                                        <p:tgtEl>
                                          <p:spTgt spid="1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183"/>
                </p:tgtEl>
              </p:cMediaNode>
            </p:video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186" name="Rectangle"/>
          <p:cNvSpPr/>
          <p:nvPr/>
        </p:nvSpPr>
        <p:spPr>
          <a:xfrm>
            <a:off x="1061675" y="681159"/>
            <a:ext cx="22354685" cy="1235368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87" name="flights %&gt;%…"/>
          <p:cNvSpPr txBox="1"/>
          <p:nvPr/>
        </p:nvSpPr>
        <p:spPr>
          <a:xfrm>
            <a:off x="1423408" y="907286"/>
            <a:ext cx="22195177" cy="12157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%&gt;% 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left_join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(airports, by = c("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 =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")) %&gt;%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(name) %&gt;%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(distance = first(distance), 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delay = mean(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%&gt;%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arrange(desc(delay))</a:t>
            </a:r>
          </a:p>
          <a:p>
            <a:pPr algn="l" defTabSz="578358">
              <a:defRPr sz="49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# A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tibble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 101 × 3</a:t>
            </a:r>
          </a:p>
          <a:p>
            <a:pPr algn="l" defTabSz="578358">
              <a:defRPr sz="49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                  name  distance    delay</a:t>
            </a:r>
          </a:p>
          <a:p>
            <a:pPr algn="l" defTabSz="578358">
              <a:defRPr sz="49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              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algn="l" defTabSz="578358">
              <a:defRPr sz="49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         Columbia Metropolitan      602 41.76415</a:t>
            </a:r>
          </a:p>
          <a:p>
            <a:pPr algn="l" defTabSz="578358">
              <a:defRPr sz="49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                     Tulsa Intl     1215 33.65986</a:t>
            </a:r>
          </a:p>
          <a:p>
            <a:pPr algn="l" defTabSz="578358">
              <a:defRPr sz="49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3              Will Rogers World     1325 30.61905</a:t>
            </a:r>
          </a:p>
        </p:txBody>
      </p:sp>
    </p:spTree>
  </p:cSld>
  <p:clrMapOvr>
    <a:masterClrMapping/>
  </p:clrMapOvr>
  <p:transition spd="med"/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filtering joins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filtering joins</a:t>
            </a:r>
          </a:p>
        </p:txBody>
      </p:sp>
    </p:spTree>
  </p:cSld>
  <p:clrMapOvr>
    <a:masterClrMapping/>
  </p:clrMapOvr>
  <p:transition spd="med"/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1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19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93" name="filtering join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filtering joins</a:t>
            </a:r>
          </a:p>
        </p:txBody>
      </p:sp>
      <p:sp>
        <p:nvSpPr>
          <p:cNvPr id="1194" name="Mutating joins use information from one data set to add variables to another data set (like mutate())…"/>
          <p:cNvSpPr txBox="1"/>
          <p:nvPr/>
        </p:nvSpPr>
        <p:spPr>
          <a:xfrm>
            <a:off x="1758337" y="3326800"/>
            <a:ext cx="20902092" cy="6872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>
                <a:solidFill>
                  <a:srgbClr val="78AAD6"/>
                </a:solidFill>
              </a:rPr>
              <a:t>Mutating joins</a:t>
            </a:r>
            <a:r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use information from one data set </a:t>
            </a:r>
            <a:r>
              <a:rPr b="1">
                <a:solidFill>
                  <a:srgbClr val="78AAD6"/>
                </a:solidFill>
              </a:rPr>
              <a:t>to add variables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 to another data set (like </a:t>
            </a:r>
            <a:r>
              <a:rPr b="1">
                <a:solidFill>
                  <a:srgbClr val="78AAD6"/>
                </a:solidFill>
              </a:rPr>
              <a:t>mutate()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)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>
              <a:latin typeface="Source Sans Pro Light"/>
              <a:ea typeface="Source Sans Pro Light"/>
              <a:cs typeface="Source Sans Pro Light"/>
              <a:sym typeface="Source Sans Pro Light"/>
            </a:endParaRP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>
                <a:solidFill>
                  <a:srgbClr val="81A76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Filtering joins</a:t>
            </a:r>
            <a:r>
              <a:t> use information from one data set </a:t>
            </a:r>
            <a:r>
              <a:rPr b="1">
                <a:solidFill>
                  <a:srgbClr val="8BB2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 extract cases</a:t>
            </a:r>
            <a:r>
              <a:t> from another data set (like </a:t>
            </a:r>
            <a:r>
              <a:rPr b="1">
                <a:solidFill>
                  <a:srgbClr val="8BB17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filter()</a:t>
            </a:r>
            <a:r>
              <a:t>)</a:t>
            </a:r>
          </a:p>
        </p:txBody>
      </p:sp>
    </p:spTree>
  </p:cSld>
  <p:clrMapOvr>
    <a:masterClrMapping/>
  </p:clrMapOvr>
  <p:transition spd="med"/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Rectangle"/>
          <p:cNvSpPr/>
          <p:nvPr/>
        </p:nvSpPr>
        <p:spPr>
          <a:xfrm>
            <a:off x="3863031" y="3050552"/>
            <a:ext cx="1665793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97" name="band %&gt;% semi_join(instrument, by = &quot;name&quot;)"/>
          <p:cNvSpPr txBox="1"/>
          <p:nvPr/>
        </p:nvSpPr>
        <p:spPr>
          <a:xfrm>
            <a:off x="4006588" y="3420530"/>
            <a:ext cx="16370824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band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semi_join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instrument, by = "name"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119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19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00" name="semi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semi</a:t>
            </a:r>
          </a:p>
        </p:txBody>
      </p:sp>
      <p:grpSp>
        <p:nvGrpSpPr>
          <p:cNvPr id="1203" name="Group"/>
          <p:cNvGrpSpPr/>
          <p:nvPr/>
        </p:nvGrpSpPr>
        <p:grpSpPr>
          <a:xfrm>
            <a:off x="2902669" y="5347759"/>
            <a:ext cx="5085570" cy="4734141"/>
            <a:chOff x="25400" y="0"/>
            <a:chExt cx="5085569" cy="4734140"/>
          </a:xfrm>
        </p:grpSpPr>
        <p:graphicFrame>
          <p:nvGraphicFramePr>
            <p:cNvPr id="1201" name="Table"/>
            <p:cNvGraphicFramePr/>
            <p:nvPr/>
          </p:nvGraphicFramePr>
          <p:xfrm>
            <a:off x="25400" y="924141"/>
            <a:ext cx="5085569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4278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4278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band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Mick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Stones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202" name="band"/>
            <p:cNvSpPr txBox="1"/>
            <p:nvPr/>
          </p:nvSpPr>
          <p:spPr>
            <a:xfrm>
              <a:off x="1340365" y="0"/>
              <a:ext cx="2455642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band</a:t>
              </a:r>
            </a:p>
          </p:txBody>
        </p:sp>
      </p:grpSp>
      <p:grpSp>
        <p:nvGrpSpPr>
          <p:cNvPr id="1206" name="Group"/>
          <p:cNvGrpSpPr/>
          <p:nvPr/>
        </p:nvGrpSpPr>
        <p:grpSpPr>
          <a:xfrm>
            <a:off x="9876731" y="5360902"/>
            <a:ext cx="5075300" cy="4711439"/>
            <a:chOff x="25400" y="0"/>
            <a:chExt cx="5075298" cy="4711438"/>
          </a:xfrm>
        </p:grpSpPr>
        <p:graphicFrame>
          <p:nvGraphicFramePr>
            <p:cNvPr id="1204" name="Table"/>
            <p:cNvGraphicFramePr/>
            <p:nvPr/>
          </p:nvGraphicFramePr>
          <p:xfrm>
            <a:off x="25400" y="897855"/>
            <a:ext cx="5075298" cy="381358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376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376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plays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bass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Keith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205" name="instrument"/>
            <p:cNvSpPr txBox="1"/>
            <p:nvPr/>
          </p:nvSpPr>
          <p:spPr>
            <a:xfrm>
              <a:off x="1013011" y="0"/>
              <a:ext cx="3104778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instrument</a:t>
              </a:r>
            </a:p>
          </p:txBody>
        </p:sp>
      </p:grpSp>
      <p:sp>
        <p:nvSpPr>
          <p:cNvPr id="1207" name="+"/>
          <p:cNvSpPr txBox="1"/>
          <p:nvPr/>
        </p:nvSpPr>
        <p:spPr>
          <a:xfrm>
            <a:off x="8550923" y="7330745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+</a:t>
            </a:r>
          </a:p>
        </p:txBody>
      </p:sp>
      <p:sp>
        <p:nvSpPr>
          <p:cNvPr id="1208" name="="/>
          <p:cNvSpPr txBox="1"/>
          <p:nvPr/>
        </p:nvSpPr>
        <p:spPr>
          <a:xfrm>
            <a:off x="15328828" y="7330745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=</a:t>
            </a:r>
          </a:p>
        </p:txBody>
      </p:sp>
      <p:graphicFrame>
        <p:nvGraphicFramePr>
          <p:cNvPr id="1209" name="Table"/>
          <p:cNvGraphicFramePr/>
          <p:nvPr/>
        </p:nvGraphicFramePr>
        <p:xfrm>
          <a:off x="16439430" y="6265464"/>
          <a:ext cx="5080000" cy="28575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band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Paul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Beatles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Rectangle"/>
          <p:cNvSpPr/>
          <p:nvPr/>
        </p:nvSpPr>
        <p:spPr>
          <a:xfrm>
            <a:off x="3863031" y="3050552"/>
            <a:ext cx="1665793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1212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21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14" name="anti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anti</a:t>
            </a:r>
          </a:p>
        </p:txBody>
      </p:sp>
      <p:grpSp>
        <p:nvGrpSpPr>
          <p:cNvPr id="1217" name="Group"/>
          <p:cNvGrpSpPr/>
          <p:nvPr/>
        </p:nvGrpSpPr>
        <p:grpSpPr>
          <a:xfrm>
            <a:off x="2902669" y="5347759"/>
            <a:ext cx="5085570" cy="4734141"/>
            <a:chOff x="25400" y="0"/>
            <a:chExt cx="5085569" cy="4734140"/>
          </a:xfrm>
        </p:grpSpPr>
        <p:graphicFrame>
          <p:nvGraphicFramePr>
            <p:cNvPr id="1215" name="Table"/>
            <p:cNvGraphicFramePr/>
            <p:nvPr/>
          </p:nvGraphicFramePr>
          <p:xfrm>
            <a:off x="25400" y="924141"/>
            <a:ext cx="5085569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4278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4278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band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Mick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Stones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216" name="band"/>
            <p:cNvSpPr txBox="1"/>
            <p:nvPr/>
          </p:nvSpPr>
          <p:spPr>
            <a:xfrm>
              <a:off x="1340365" y="0"/>
              <a:ext cx="2455642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band</a:t>
              </a:r>
            </a:p>
          </p:txBody>
        </p:sp>
      </p:grpSp>
      <p:grpSp>
        <p:nvGrpSpPr>
          <p:cNvPr id="1220" name="Group"/>
          <p:cNvGrpSpPr/>
          <p:nvPr/>
        </p:nvGrpSpPr>
        <p:grpSpPr>
          <a:xfrm>
            <a:off x="9876731" y="5360902"/>
            <a:ext cx="5075300" cy="4711439"/>
            <a:chOff x="25400" y="0"/>
            <a:chExt cx="5075298" cy="4711438"/>
          </a:xfrm>
        </p:grpSpPr>
        <p:graphicFrame>
          <p:nvGraphicFramePr>
            <p:cNvPr id="1218" name="Table"/>
            <p:cNvGraphicFramePr/>
            <p:nvPr/>
          </p:nvGraphicFramePr>
          <p:xfrm>
            <a:off x="25400" y="897855"/>
            <a:ext cx="5075298" cy="381358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376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376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plays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bass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0C28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Keith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219" name="instrument"/>
            <p:cNvSpPr txBox="1"/>
            <p:nvPr/>
          </p:nvSpPr>
          <p:spPr>
            <a:xfrm>
              <a:off x="1013011" y="0"/>
              <a:ext cx="3104778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instrument</a:t>
              </a:r>
            </a:p>
          </p:txBody>
        </p:sp>
      </p:grpSp>
      <p:sp>
        <p:nvSpPr>
          <p:cNvPr id="1221" name="+"/>
          <p:cNvSpPr txBox="1"/>
          <p:nvPr/>
        </p:nvSpPr>
        <p:spPr>
          <a:xfrm>
            <a:off x="8550923" y="7330745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+</a:t>
            </a:r>
          </a:p>
        </p:txBody>
      </p:sp>
      <p:sp>
        <p:nvSpPr>
          <p:cNvPr id="1222" name="="/>
          <p:cNvSpPr txBox="1"/>
          <p:nvPr/>
        </p:nvSpPr>
        <p:spPr>
          <a:xfrm>
            <a:off x="15328828" y="7330745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=</a:t>
            </a:r>
          </a:p>
        </p:txBody>
      </p:sp>
      <p:graphicFrame>
        <p:nvGraphicFramePr>
          <p:cNvPr id="1223" name="Table"/>
          <p:cNvGraphicFramePr/>
          <p:nvPr/>
        </p:nvGraphicFramePr>
        <p:xfrm>
          <a:off x="16439430" y="6265464"/>
          <a:ext cx="5080000" cy="1905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band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Mick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Stones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24" name="band %&gt;% anti_join(instrument, by = &quot;name&quot;)"/>
          <p:cNvSpPr txBox="1"/>
          <p:nvPr/>
        </p:nvSpPr>
        <p:spPr>
          <a:xfrm>
            <a:off x="4006588" y="3420530"/>
            <a:ext cx="16370824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band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anti_join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instrument, by = "name"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6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22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228" name="Screen Shot 2017-08-04 at 2.22.15 PM.png" descr="Screen Shot 2017-08-04 at 2.22.15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719213" y="5175970"/>
            <a:ext cx="7076339" cy="1176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9" name="Screen Shot 2017-08-04 at 2.21.33 PM.png" descr="Screen Shot 2017-08-04 at 2.21.33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19457" y="5178947"/>
            <a:ext cx="9715988" cy="11754306"/>
          </a:xfrm>
          <a:prstGeom prst="rect">
            <a:avLst/>
          </a:prstGeom>
          <a:ln w="12700">
            <a:miter lim="400000"/>
          </a:ln>
        </p:spPr>
      </p:pic>
      <p:sp>
        <p:nvSpPr>
          <p:cNvPr id="1230" name="Rectangle"/>
          <p:cNvSpPr/>
          <p:nvPr/>
        </p:nvSpPr>
        <p:spPr>
          <a:xfrm>
            <a:off x="1131076" y="3800335"/>
            <a:ext cx="9593116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31" name="airports %&gt;% select(1:3)"/>
          <p:cNvSpPr txBox="1"/>
          <p:nvPr/>
        </p:nvSpPr>
        <p:spPr>
          <a:xfrm>
            <a:off x="1301070" y="4060000"/>
            <a:ext cx="8952762" cy="1017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60831">
              <a:spcBef>
                <a:spcPts val="1400"/>
              </a:spcBef>
              <a:defRPr sz="48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airports 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%&gt;% select(1:3)</a:t>
            </a:r>
          </a:p>
        </p:txBody>
      </p:sp>
      <p:sp>
        <p:nvSpPr>
          <p:cNvPr id="1232" name="Airport names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Airport names</a:t>
            </a:r>
          </a:p>
        </p:txBody>
      </p:sp>
      <p:sp>
        <p:nvSpPr>
          <p:cNvPr id="1233" name="Rectangle"/>
          <p:cNvSpPr/>
          <p:nvPr/>
        </p:nvSpPr>
        <p:spPr>
          <a:xfrm>
            <a:off x="13244532" y="3800335"/>
            <a:ext cx="9937689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34" name="flights %&gt;% select(14:15)"/>
          <p:cNvSpPr txBox="1"/>
          <p:nvPr/>
        </p:nvSpPr>
        <p:spPr>
          <a:xfrm>
            <a:off x="13414526" y="4060000"/>
            <a:ext cx="9844749" cy="1017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%&gt;% select(14:15)</a:t>
            </a:r>
          </a:p>
        </p:txBody>
      </p:sp>
      <p:grpSp>
        <p:nvGrpSpPr>
          <p:cNvPr id="1237" name="Group"/>
          <p:cNvGrpSpPr/>
          <p:nvPr/>
        </p:nvGrpSpPr>
        <p:grpSpPr>
          <a:xfrm>
            <a:off x="673990" y="5531317"/>
            <a:ext cx="15255665" cy="1524209"/>
            <a:chOff x="0" y="0"/>
            <a:chExt cx="15255663" cy="1524207"/>
          </a:xfrm>
        </p:grpSpPr>
        <p:sp>
          <p:nvSpPr>
            <p:cNvPr id="1235" name="Oval"/>
            <p:cNvSpPr/>
            <p:nvPr/>
          </p:nvSpPr>
          <p:spPr>
            <a:xfrm>
              <a:off x="0" y="0"/>
              <a:ext cx="2320032" cy="1524208"/>
            </a:xfrm>
            <a:prstGeom prst="ellipse">
              <a:avLst/>
            </a:prstGeom>
            <a:noFill/>
            <a:ln w="1651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6" name="Oval"/>
            <p:cNvSpPr/>
            <p:nvPr/>
          </p:nvSpPr>
          <p:spPr>
            <a:xfrm>
              <a:off x="12935632" y="0"/>
              <a:ext cx="2320032" cy="1524208"/>
            </a:xfrm>
            <a:prstGeom prst="ellipse">
              <a:avLst/>
            </a:prstGeom>
            <a:noFill/>
            <a:ln w="1651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Your Turn 14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14</a:t>
            </a:r>
          </a:p>
        </p:txBody>
      </p:sp>
      <p:sp>
        <p:nvSpPr>
          <p:cNvPr id="1240" name="How many airports in airports are serviced by flights originating in New York (i.e. flights in our dataset?)…"/>
          <p:cNvSpPr txBox="1">
            <a:spLocks noGrp="1"/>
          </p:cNvSpPr>
          <p:nvPr>
            <p:ph type="body" idx="4294967295"/>
          </p:nvPr>
        </p:nvSpPr>
        <p:spPr>
          <a:xfrm>
            <a:off x="2187518" y="2996430"/>
            <a:ext cx="20008965" cy="8268393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How many airports in </a:t>
            </a:r>
            <a:r>
              <a:rPr b="1"/>
              <a:t>airports</a:t>
            </a:r>
            <a:r>
              <a:t> are serviced by flights originating in New York (i.e. flights in our dataset?)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Notice that the column to join on is named </a:t>
            </a:r>
            <a:r>
              <a:rPr b="1"/>
              <a:t>faa</a:t>
            </a:r>
            <a:r>
              <a:t> in the </a:t>
            </a:r>
            <a:r>
              <a:rPr b="1"/>
              <a:t>airports</a:t>
            </a:r>
            <a:r>
              <a:t> dataset and </a:t>
            </a:r>
            <a:r>
              <a:rPr b="1"/>
              <a:t>dest</a:t>
            </a:r>
            <a:r>
              <a:t> in the </a:t>
            </a:r>
            <a:r>
              <a:rPr b="1"/>
              <a:t>flights</a:t>
            </a:r>
            <a:r>
              <a:t> dataset.</a:t>
            </a:r>
          </a:p>
        </p:txBody>
      </p:sp>
      <p:pic>
        <p:nvPicPr>
          <p:cNvPr id="1241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1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41"/>
                </p:tgtEl>
              </p:cMediaNode>
            </p:video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3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24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45" name="Rectangle"/>
          <p:cNvSpPr/>
          <p:nvPr/>
        </p:nvSpPr>
        <p:spPr>
          <a:xfrm>
            <a:off x="1061675" y="681159"/>
            <a:ext cx="21027056" cy="348761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46" name="airports %&gt;%…"/>
          <p:cNvSpPr txBox="1"/>
          <p:nvPr/>
        </p:nvSpPr>
        <p:spPr>
          <a:xfrm>
            <a:off x="1423408" y="907286"/>
            <a:ext cx="20346827" cy="334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airports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semi_join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(flights, by = c("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 =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"))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distinct(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1247" name="Screen Shot 2017-08-04 at 2.18.02 PM.png" descr="Screen Shot 2017-08-04 at 2.18.02 PM.png"/>
          <p:cNvPicPr>
            <a:picLocks noChangeAspect="1"/>
          </p:cNvPicPr>
          <p:nvPr/>
        </p:nvPicPr>
        <p:blipFill>
          <a:blip r:embed="rId4">
            <a:extLst/>
          </a:blip>
          <a:srcRect r="959"/>
          <a:stretch>
            <a:fillRect/>
          </a:stretch>
        </p:blipFill>
        <p:spPr>
          <a:xfrm>
            <a:off x="2640805" y="4254482"/>
            <a:ext cx="17868787" cy="9359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76697" y="4002469"/>
            <a:ext cx="4927601" cy="5711062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dplyr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dplyr</a:t>
            </a:r>
          </a:p>
        </p:txBody>
      </p:sp>
      <p:pic>
        <p:nvPicPr>
          <p:cNvPr id="220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22" name="A package that transforms data.…"/>
          <p:cNvSpPr txBox="1"/>
          <p:nvPr/>
        </p:nvSpPr>
        <p:spPr>
          <a:xfrm>
            <a:off x="8930988" y="4028889"/>
            <a:ext cx="12509643" cy="5507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 package that transforms data.</a:t>
            </a:r>
          </a:p>
          <a:p>
            <a: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dplyr implements a </a:t>
            </a:r>
            <a:r>
              <a:rPr i="1"/>
              <a:t>grammar </a:t>
            </a:r>
            <a:r>
              <a:t>for transforming tabular data.</a:t>
            </a:r>
          </a:p>
        </p:txBody>
      </p:sp>
    </p:spTree>
  </p:cSld>
  <p:clrMapOvr>
    <a:masterClrMapping/>
  </p:clrMapOvr>
  <p:transition spd="med"/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9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25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51" name="distinct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distinct()</a:t>
            </a:r>
          </a:p>
        </p:txBody>
      </p:sp>
      <p:sp>
        <p:nvSpPr>
          <p:cNvPr id="1252" name="Removes rows with duplicate values (in a column)."/>
          <p:cNvSpPr txBox="1"/>
          <p:nvPr/>
        </p:nvSpPr>
        <p:spPr>
          <a:xfrm>
            <a:off x="3324304" y="3242668"/>
            <a:ext cx="16670637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Removes rows with duplicate values (in a column).</a:t>
            </a:r>
          </a:p>
        </p:txBody>
      </p:sp>
      <p:sp>
        <p:nvSpPr>
          <p:cNvPr id="1253" name="Rectangle"/>
          <p:cNvSpPr/>
          <p:nvPr/>
        </p:nvSpPr>
        <p:spPr>
          <a:xfrm>
            <a:off x="3330654" y="4624756"/>
            <a:ext cx="1665793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54" name="distinct(df, name)"/>
          <p:cNvSpPr txBox="1"/>
          <p:nvPr/>
        </p:nvSpPr>
        <p:spPr>
          <a:xfrm>
            <a:off x="3474210" y="4994734"/>
            <a:ext cx="1576197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distinct(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df, name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grpSp>
        <p:nvGrpSpPr>
          <p:cNvPr id="1257" name="Group"/>
          <p:cNvGrpSpPr/>
          <p:nvPr/>
        </p:nvGrpSpPr>
        <p:grpSpPr>
          <a:xfrm>
            <a:off x="6749105" y="7462965"/>
            <a:ext cx="5085570" cy="4734141"/>
            <a:chOff x="25400" y="0"/>
            <a:chExt cx="5085568" cy="4734140"/>
          </a:xfrm>
        </p:grpSpPr>
        <p:graphicFrame>
          <p:nvGraphicFramePr>
            <p:cNvPr id="1255" name="Table"/>
            <p:cNvGraphicFramePr/>
            <p:nvPr/>
          </p:nvGraphicFramePr>
          <p:xfrm>
            <a:off x="25400" y="924141"/>
            <a:ext cx="5085568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4278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4278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band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Mick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Stones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Beatles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Zeppelin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256" name="df"/>
            <p:cNvSpPr txBox="1"/>
            <p:nvPr/>
          </p:nvSpPr>
          <p:spPr>
            <a:xfrm>
              <a:off x="1340365" y="0"/>
              <a:ext cx="2455642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df</a:t>
              </a:r>
            </a:p>
          </p:txBody>
        </p:sp>
      </p:grpSp>
      <p:graphicFrame>
        <p:nvGraphicFramePr>
          <p:cNvPr id="1258" name="Table"/>
          <p:cNvGraphicFramePr/>
          <p:nvPr/>
        </p:nvGraphicFramePr>
        <p:xfrm>
          <a:off x="13421284" y="8387106"/>
          <a:ext cx="2540000" cy="28575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Mick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59" name="Arrow"/>
          <p:cNvSpPr/>
          <p:nvPr/>
        </p:nvSpPr>
        <p:spPr>
          <a:xfrm>
            <a:off x="12254286" y="9617640"/>
            <a:ext cx="754519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roup"/>
          <p:cNvGrpSpPr/>
          <p:nvPr/>
        </p:nvGrpSpPr>
        <p:grpSpPr>
          <a:xfrm>
            <a:off x="6755455" y="7469758"/>
            <a:ext cx="5075300" cy="4711439"/>
            <a:chOff x="25400" y="0"/>
            <a:chExt cx="5075298" cy="4711438"/>
          </a:xfrm>
        </p:grpSpPr>
        <p:graphicFrame>
          <p:nvGraphicFramePr>
            <p:cNvPr id="1261" name="Table"/>
            <p:cNvGraphicFramePr/>
            <p:nvPr/>
          </p:nvGraphicFramePr>
          <p:xfrm>
            <a:off x="25400" y="897855"/>
            <a:ext cx="5075298" cy="381358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5376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5376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plays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Paul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bass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95339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Keith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guitar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1262" name="instrument"/>
            <p:cNvSpPr txBox="1"/>
            <p:nvPr/>
          </p:nvSpPr>
          <p:spPr>
            <a:xfrm>
              <a:off x="1013011" y="0"/>
              <a:ext cx="3104778" cy="911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>
                <a:spcBef>
                  <a:spcPts val="2400"/>
                </a:spcBef>
                <a:defRPr sz="45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instrument</a:t>
              </a:r>
            </a:p>
          </p:txBody>
        </p:sp>
      </p:grpSp>
      <p:pic>
        <p:nvPicPr>
          <p:cNvPr id="1264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26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66" name="distinct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distinct()</a:t>
            </a:r>
          </a:p>
        </p:txBody>
      </p:sp>
      <p:sp>
        <p:nvSpPr>
          <p:cNvPr id="1267" name="Removes rows with duplicate values (in a column)."/>
          <p:cNvSpPr txBox="1"/>
          <p:nvPr/>
        </p:nvSpPr>
        <p:spPr>
          <a:xfrm>
            <a:off x="3324305" y="3242668"/>
            <a:ext cx="16827002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rPr dirty="0"/>
              <a:t>Removes rows with duplicate values (in a column).</a:t>
            </a:r>
          </a:p>
        </p:txBody>
      </p:sp>
      <p:sp>
        <p:nvSpPr>
          <p:cNvPr id="1268" name="Rectangle"/>
          <p:cNvSpPr/>
          <p:nvPr/>
        </p:nvSpPr>
        <p:spPr>
          <a:xfrm>
            <a:off x="3330654" y="4624756"/>
            <a:ext cx="1665793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69" name="distinct(instrument, plays)"/>
          <p:cNvSpPr txBox="1"/>
          <p:nvPr/>
        </p:nvSpPr>
        <p:spPr>
          <a:xfrm>
            <a:off x="3474210" y="4994734"/>
            <a:ext cx="1576197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distinct(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instrument, plays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graphicFrame>
        <p:nvGraphicFramePr>
          <p:cNvPr id="1270" name="Table"/>
          <p:cNvGraphicFramePr/>
          <p:nvPr/>
        </p:nvGraphicFramePr>
        <p:xfrm>
          <a:off x="13421284" y="8387106"/>
          <a:ext cx="2540000" cy="28575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plays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guitar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bass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71" name="Arrow"/>
          <p:cNvSpPr/>
          <p:nvPr/>
        </p:nvSpPr>
        <p:spPr>
          <a:xfrm>
            <a:off x="12254286" y="9617640"/>
            <a:ext cx="754519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8E1F0E-F265-4738-9415-8D5F34A54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050" y="2968657"/>
            <a:ext cx="4509121" cy="10347423"/>
          </a:xfrm>
          <a:prstGeom prst="rect">
            <a:avLst/>
          </a:prstGeom>
        </p:spPr>
      </p:pic>
      <p:pic>
        <p:nvPicPr>
          <p:cNvPr id="1273" name="pdf-dplyr.pdf" descr="pdf-dplyr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27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275" name="Recap: Two table verb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Recap: Two table verbs</a:t>
            </a:r>
          </a:p>
        </p:txBody>
      </p:sp>
      <p:sp>
        <p:nvSpPr>
          <p:cNvPr id="1276" name="left_join() retains all cases in left data set…"/>
          <p:cNvSpPr txBox="1"/>
          <p:nvPr/>
        </p:nvSpPr>
        <p:spPr>
          <a:xfrm>
            <a:off x="6155265" y="2671632"/>
            <a:ext cx="16368497" cy="10000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 lnSpcReduction="20000"/>
          </a:bodyPr>
          <a:lstStyle/>
          <a:p>
            <a:pPr algn="l">
              <a:lnSpc>
                <a:spcPct val="180000"/>
              </a:lnSpc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 dirty="0" err="1"/>
              <a:t>left_join</a:t>
            </a:r>
            <a:r>
              <a:rPr b="1" dirty="0"/>
              <a:t>()</a:t>
            </a:r>
            <a:r>
              <a:rPr dirty="0"/>
              <a:t> </a:t>
            </a:r>
            <a:r>
              <a:rPr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retains all cases in </a:t>
            </a:r>
            <a:r>
              <a:rPr b="1" dirty="0"/>
              <a:t>left</a:t>
            </a:r>
            <a:r>
              <a:rPr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 data set</a:t>
            </a:r>
          </a:p>
          <a:p>
            <a:pPr algn="l">
              <a:lnSpc>
                <a:spcPct val="180000"/>
              </a:lnSpc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 dirty="0" err="1">
                <a:latin typeface="Source Sans Pro"/>
                <a:ea typeface="Source Sans Pro"/>
                <a:cs typeface="Source Sans Pro"/>
                <a:sym typeface="Source Sans Pro"/>
              </a:rPr>
              <a:t>right_join</a:t>
            </a:r>
            <a:r>
              <a:rPr b="1" dirty="0"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r>
              <a:rPr dirty="0"/>
              <a:t> retains all cases in </a:t>
            </a:r>
            <a:r>
              <a:rPr b="1" dirty="0">
                <a:latin typeface="Source Sans Pro"/>
                <a:ea typeface="Source Sans Pro"/>
                <a:cs typeface="Source Sans Pro"/>
                <a:sym typeface="Source Sans Pro"/>
              </a:rPr>
              <a:t>right</a:t>
            </a:r>
            <a:r>
              <a:rPr dirty="0"/>
              <a:t> data set</a:t>
            </a:r>
          </a:p>
          <a:p>
            <a:pPr algn="l">
              <a:lnSpc>
                <a:spcPct val="180000"/>
              </a:lnSpc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 dirty="0" err="1">
                <a:latin typeface="Source Sans Pro"/>
                <a:ea typeface="Source Sans Pro"/>
                <a:cs typeface="Source Sans Pro"/>
                <a:sym typeface="Source Sans Pro"/>
              </a:rPr>
              <a:t>full_join</a:t>
            </a:r>
            <a:r>
              <a:rPr b="1" dirty="0"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r>
              <a:rPr dirty="0"/>
              <a:t> retains all cases in </a:t>
            </a:r>
            <a:r>
              <a:rPr b="1" dirty="0">
                <a:latin typeface="Source Sans Pro"/>
                <a:ea typeface="Source Sans Pro"/>
                <a:cs typeface="Source Sans Pro"/>
                <a:sym typeface="Source Sans Pro"/>
              </a:rPr>
              <a:t>either</a:t>
            </a:r>
            <a:r>
              <a:rPr dirty="0"/>
              <a:t> data set</a:t>
            </a:r>
          </a:p>
          <a:p>
            <a:pPr algn="l">
              <a:lnSpc>
                <a:spcPct val="180000"/>
              </a:lnSpc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 dirty="0" err="1">
                <a:latin typeface="Source Sans Pro"/>
                <a:ea typeface="Source Sans Pro"/>
                <a:cs typeface="Source Sans Pro"/>
                <a:sym typeface="Source Sans Pro"/>
              </a:rPr>
              <a:t>inner_join</a:t>
            </a:r>
            <a:r>
              <a:rPr b="1" dirty="0"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r>
              <a:rPr dirty="0"/>
              <a:t> retains only cases in </a:t>
            </a:r>
            <a:r>
              <a:rPr b="1" dirty="0">
                <a:latin typeface="Source Sans Pro"/>
                <a:ea typeface="Source Sans Pro"/>
                <a:cs typeface="Source Sans Pro"/>
                <a:sym typeface="Source Sans Pro"/>
              </a:rPr>
              <a:t>both</a:t>
            </a:r>
            <a:r>
              <a:rPr dirty="0"/>
              <a:t> data sets</a:t>
            </a:r>
          </a:p>
          <a:p>
            <a:pPr algn="l">
              <a:lnSpc>
                <a:spcPct val="180000"/>
              </a:lnSpc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 dirty="0" err="1">
                <a:latin typeface="Source Sans Pro"/>
                <a:ea typeface="Source Sans Pro"/>
                <a:cs typeface="Source Sans Pro"/>
                <a:sym typeface="Source Sans Pro"/>
              </a:rPr>
              <a:t>semi_join</a:t>
            </a:r>
            <a:r>
              <a:rPr b="1" dirty="0"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r>
              <a:rPr dirty="0"/>
              <a:t> extracts cases that </a:t>
            </a:r>
            <a:r>
              <a:rPr b="1" dirty="0">
                <a:latin typeface="Source Sans Pro"/>
                <a:ea typeface="Source Sans Pro"/>
                <a:cs typeface="Source Sans Pro"/>
                <a:sym typeface="Source Sans Pro"/>
              </a:rPr>
              <a:t>have a match</a:t>
            </a:r>
          </a:p>
          <a:p>
            <a:pPr algn="l">
              <a:lnSpc>
                <a:spcPct val="180000"/>
              </a:lnSpc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 dirty="0" err="1">
                <a:latin typeface="Source Sans Pro"/>
                <a:ea typeface="Source Sans Pro"/>
                <a:cs typeface="Source Sans Pro"/>
                <a:sym typeface="Source Sans Pro"/>
              </a:rPr>
              <a:t>anti_join</a:t>
            </a:r>
            <a:r>
              <a:rPr b="1" dirty="0"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r>
              <a:rPr dirty="0"/>
              <a:t> extracts cases that </a:t>
            </a:r>
            <a:r>
              <a:rPr b="1" dirty="0">
                <a:latin typeface="Source Sans Pro"/>
                <a:ea typeface="Source Sans Pro"/>
                <a:cs typeface="Source Sans Pro"/>
                <a:sym typeface="Source Sans Pro"/>
              </a:rPr>
              <a:t>do not have a match</a:t>
            </a:r>
          </a:p>
        </p:txBody>
      </p:sp>
    </p:spTree>
  </p:cSld>
  <p:clrMapOvr>
    <a:masterClrMapping/>
  </p:clrMapOvr>
  <p:transition spd="med"/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4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31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16" name="Two table verbs"/>
          <p:cNvSpPr txBox="1"/>
          <p:nvPr/>
        </p:nvSpPr>
        <p:spPr>
          <a:xfrm>
            <a:off x="3284289" y="648892"/>
            <a:ext cx="8552413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Two table verbs</a:t>
            </a:r>
          </a:p>
        </p:txBody>
      </p:sp>
      <p:pic>
        <p:nvPicPr>
          <p:cNvPr id="1317" name="data-transformation-cheatsheet.002.png" descr="data-transformation-cheatsheet.00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66961" y="4831590"/>
            <a:ext cx="9987069" cy="771728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1318" name="Shape"/>
          <p:cNvSpPr/>
          <p:nvPr/>
        </p:nvSpPr>
        <p:spPr>
          <a:xfrm flipH="1">
            <a:off x="7588871" y="927444"/>
            <a:ext cx="6122505" cy="12355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570" y="7089"/>
                </a:lnTo>
                <a:lnTo>
                  <a:pt x="21600" y="19819"/>
                </a:lnTo>
                <a:lnTo>
                  <a:pt x="51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38947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19" name="Rectangle"/>
          <p:cNvSpPr/>
          <p:nvPr/>
        </p:nvSpPr>
        <p:spPr>
          <a:xfrm>
            <a:off x="7589125" y="5003905"/>
            <a:ext cx="4794082" cy="7259116"/>
          </a:xfrm>
          <a:prstGeom prst="rect">
            <a:avLst/>
          </a:prstGeom>
          <a:solidFill>
            <a:srgbClr val="53585F">
              <a:alpha val="60770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1320" name="pdf-two-table.pdf" descr="pdf-two-tabl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699638" y="933339"/>
            <a:ext cx="8117401" cy="123571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Tidy tools"/>
          <p:cNvSpPr txBox="1">
            <a:spLocks noGrp="1"/>
          </p:cNvSpPr>
          <p:nvPr>
            <p:ph type="title"/>
          </p:nvPr>
        </p:nvSpPr>
        <p:spPr>
          <a:xfrm>
            <a:off x="831199" y="3045866"/>
            <a:ext cx="22721602" cy="7624268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Tidy tools</a:t>
            </a:r>
          </a:p>
        </p:txBody>
      </p:sp>
      <p:pic>
        <p:nvPicPr>
          <p:cNvPr id="1323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326" name="Tidy tools"/>
          <p:cNvSpPr txBox="1"/>
          <p:nvPr/>
        </p:nvSpPr>
        <p:spPr>
          <a:xfrm>
            <a:off x="4025134" y="4861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sp>
        <p:nvSpPr>
          <p:cNvPr id="1327" name="Functions are easiest to use when they are:…"/>
          <p:cNvSpPr txBox="1"/>
          <p:nvPr/>
        </p:nvSpPr>
        <p:spPr>
          <a:xfrm>
            <a:off x="2459850" y="2373799"/>
            <a:ext cx="19499065" cy="8968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30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Functions are easiest to use when they are:</a:t>
            </a:r>
          </a:p>
          <a:p>
            <a:pPr marL="762000" indent="-762000" algn="l"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Simple</a:t>
            </a:r>
            <a:r>
              <a:t> - They do one thing, and they do it  well</a:t>
            </a:r>
          </a:p>
          <a:p>
            <a:pPr marL="762000" indent="-762000" algn="l"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Composable</a:t>
            </a:r>
            <a:r>
              <a:t> - They can be combined with other functions for multi-step operations</a:t>
            </a:r>
          </a:p>
          <a:p>
            <a:pPr marL="762000" indent="-762000" algn="l">
              <a:spcBef>
                <a:spcPts val="3000"/>
              </a:spcBef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Smart</a:t>
            </a:r>
            <a:r>
              <a:t> - They can use R objects as input.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Tidy functions do these things in a specific way.</a:t>
            </a:r>
          </a:p>
        </p:txBody>
      </p:sp>
    </p:spTree>
  </p:cSld>
  <p:clrMapOvr>
    <a:masterClrMapping/>
  </p:clrMapOvr>
  <p:transition spd="med"/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330" name="1. Simple - They do one thing, and they do it  well"/>
          <p:cNvSpPr txBox="1"/>
          <p:nvPr/>
        </p:nvSpPr>
        <p:spPr>
          <a:xfrm>
            <a:off x="2442467" y="1544248"/>
            <a:ext cx="19499066" cy="1875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 fontScale="92500"/>
          </a:bodyPr>
          <a:lstStyle/>
          <a:p>
            <a:pPr>
              <a:defRPr sz="7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1. Simple</a:t>
            </a:r>
            <a:r>
              <a:t> - </a:t>
            </a:r>
            <a:r>
              <a:rPr>
                <a:latin typeface="Source Sans Pro"/>
                <a:ea typeface="Source Sans Pro"/>
                <a:cs typeface="Source Sans Pro"/>
                <a:sym typeface="Source Sans Pro"/>
              </a:rPr>
              <a:t>They do one thing, and they do it  well</a:t>
            </a:r>
          </a:p>
        </p:txBody>
      </p:sp>
      <p:sp>
        <p:nvSpPr>
          <p:cNvPr id="1331" name="filter() - extract cases…"/>
          <p:cNvSpPr txBox="1"/>
          <p:nvPr/>
        </p:nvSpPr>
        <p:spPr>
          <a:xfrm>
            <a:off x="4168856" y="3659659"/>
            <a:ext cx="16046289" cy="6396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lnSpcReduction="10000"/>
          </a:bodyPr>
          <a:lstStyle/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>
                <a:solidFill>
                  <a:srgbClr val="91B473"/>
                </a:solidFill>
              </a:rPr>
              <a:t>filter()</a:t>
            </a:r>
            <a:r>
              <a:rPr b="1"/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extract</a:t>
            </a:r>
            <a:r>
              <a:t> </a:t>
            </a:r>
            <a:r>
              <a:rPr b="1">
                <a:solidFill>
                  <a:srgbClr val="8DB06D"/>
                </a:solidFill>
              </a:rPr>
              <a:t>cases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>
                <a:solidFill>
                  <a:srgbClr val="91B473"/>
                </a:solidFill>
              </a:rPr>
              <a:t>arrange()</a:t>
            </a:r>
            <a:r>
              <a:rPr b="1"/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reorder</a:t>
            </a:r>
            <a:r>
              <a:t> </a:t>
            </a:r>
            <a:r>
              <a:rPr b="1">
                <a:solidFill>
                  <a:srgbClr val="8DB06D"/>
                </a:solidFill>
              </a:rPr>
              <a:t>cases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>
                <a:solidFill>
                  <a:srgbClr val="91B473"/>
                </a:solidFill>
              </a:rPr>
              <a:t>group_by()</a:t>
            </a:r>
            <a:r>
              <a:rPr b="1"/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group</a:t>
            </a:r>
            <a:r>
              <a:t> </a:t>
            </a:r>
            <a:r>
              <a:rPr b="1">
                <a:solidFill>
                  <a:srgbClr val="8DB06D"/>
                </a:solidFill>
              </a:rPr>
              <a:t>cases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>
                <a:solidFill>
                  <a:srgbClr val="78AAD6"/>
                </a:solidFill>
              </a:rPr>
              <a:t>select()</a:t>
            </a:r>
            <a:r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extract</a:t>
            </a:r>
            <a:r>
              <a:t> </a:t>
            </a:r>
            <a:r>
              <a:rPr b="1">
                <a:solidFill>
                  <a:srgbClr val="78AAD6"/>
                </a:solidFill>
              </a:rPr>
              <a:t>variables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>
                <a:solidFill>
                  <a:srgbClr val="78AAD6"/>
                </a:solidFill>
              </a:rPr>
              <a:t>mutate()</a:t>
            </a:r>
            <a:r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create new</a:t>
            </a:r>
            <a:r>
              <a:t> </a:t>
            </a:r>
            <a:r>
              <a:rPr b="1">
                <a:solidFill>
                  <a:srgbClr val="78AAD6"/>
                </a:solidFill>
              </a:rPr>
              <a:t>variables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>
                <a:solidFill>
                  <a:srgbClr val="78AAD6"/>
                </a:solidFill>
              </a:rPr>
              <a:t>summarise()</a:t>
            </a:r>
            <a:r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summarise</a:t>
            </a:r>
            <a:r>
              <a:t> </a:t>
            </a:r>
            <a:r>
              <a:rPr b="1">
                <a:solidFill>
                  <a:srgbClr val="78AAD6"/>
                </a:solidFill>
              </a:rPr>
              <a:t>variables</a:t>
            </a:r>
            <a:r>
              <a:rPr b="1"/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/ create</a:t>
            </a:r>
            <a:r>
              <a:rPr b="1"/>
              <a:t> </a:t>
            </a:r>
            <a:r>
              <a:rPr b="1">
                <a:solidFill>
                  <a:srgbClr val="85A965"/>
                </a:solidFill>
              </a:rPr>
              <a:t>cases</a:t>
            </a:r>
          </a:p>
        </p:txBody>
      </p:sp>
    </p:spTree>
  </p:cSld>
  <p:clrMapOvr>
    <a:masterClrMapping/>
  </p:clrMapOvr>
  <p:transition spd="med"/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334" name="2. Composable - They can be combined with other functions for multi-step operations"/>
          <p:cNvSpPr txBox="1"/>
          <p:nvPr/>
        </p:nvSpPr>
        <p:spPr>
          <a:xfrm>
            <a:off x="2442467" y="961909"/>
            <a:ext cx="19499066" cy="2458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marL="876300" indent="-876300" algn="l">
              <a:defRPr sz="7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2.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Composable </a:t>
            </a:r>
            <a:r>
              <a:rPr>
                <a:latin typeface="Source Sans Pro"/>
                <a:ea typeface="Source Sans Pro"/>
                <a:cs typeface="Source Sans Pro"/>
                <a:sym typeface="Source Sans Pro"/>
              </a:rPr>
              <a:t>- They can be combined with other functions for multi-step operations</a:t>
            </a:r>
          </a:p>
        </p:txBody>
      </p:sp>
      <p:grpSp>
        <p:nvGrpSpPr>
          <p:cNvPr id="1343" name="Group"/>
          <p:cNvGrpSpPr/>
          <p:nvPr/>
        </p:nvGrpSpPr>
        <p:grpSpPr>
          <a:xfrm>
            <a:off x="-288860" y="4784818"/>
            <a:ext cx="24961720" cy="5230189"/>
            <a:chOff x="0" y="0"/>
            <a:chExt cx="24961719" cy="5230187"/>
          </a:xfrm>
        </p:grpSpPr>
        <p:grpSp>
          <p:nvGrpSpPr>
            <p:cNvPr id="1341" name="Group"/>
            <p:cNvGrpSpPr/>
            <p:nvPr/>
          </p:nvGrpSpPr>
          <p:grpSpPr>
            <a:xfrm>
              <a:off x="3498284" y="-1"/>
              <a:ext cx="10484518" cy="5230189"/>
              <a:chOff x="0" y="0"/>
              <a:chExt cx="10484517" cy="5230187"/>
            </a:xfrm>
          </p:grpSpPr>
          <p:grpSp>
            <p:nvGrpSpPr>
              <p:cNvPr id="1339" name="Group"/>
              <p:cNvGrpSpPr/>
              <p:nvPr/>
            </p:nvGrpSpPr>
            <p:grpSpPr>
              <a:xfrm>
                <a:off x="0" y="0"/>
                <a:ext cx="10484518" cy="5230188"/>
                <a:chOff x="0" y="0"/>
                <a:chExt cx="10484517" cy="5230187"/>
              </a:xfrm>
            </p:grpSpPr>
            <p:sp>
              <p:nvSpPr>
                <p:cNvPr id="1335" name="Oval"/>
                <p:cNvSpPr/>
                <p:nvPr/>
              </p:nvSpPr>
              <p:spPr>
                <a:xfrm>
                  <a:off x="752458" y="0"/>
                  <a:ext cx="8565344" cy="4723321"/>
                </a:xfrm>
                <a:prstGeom prst="ellipse">
                  <a:avLst/>
                </a:prstGeom>
                <a:solidFill>
                  <a:srgbClr val="78AAD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336" name="Oval"/>
                <p:cNvSpPr/>
                <p:nvPr/>
              </p:nvSpPr>
              <p:spPr>
                <a:xfrm>
                  <a:off x="2136185" y="506866"/>
                  <a:ext cx="7313395" cy="4723322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337" name="Rectangle"/>
                <p:cNvSpPr/>
                <p:nvPr/>
              </p:nvSpPr>
              <p:spPr>
                <a:xfrm>
                  <a:off x="0" y="1630778"/>
                  <a:ext cx="10484518" cy="2979770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338" name="Triangle"/>
                <p:cNvSpPr/>
                <p:nvPr/>
              </p:nvSpPr>
              <p:spPr>
                <a:xfrm>
                  <a:off x="7558035" y="1217540"/>
                  <a:ext cx="1618017" cy="51798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245"/>
                      </a:moveTo>
                      <a:lnTo>
                        <a:pt x="21600" y="0"/>
                      </a:lnTo>
                      <a:lnTo>
                        <a:pt x="20548" y="21600"/>
                      </a:lnTo>
                      <a:lnTo>
                        <a:pt x="0" y="245"/>
                      </a:lnTo>
                      <a:close/>
                    </a:path>
                  </a:pathLst>
                </a:custGeom>
                <a:solidFill>
                  <a:srgbClr val="78AAD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1340" name="%&gt;%"/>
              <p:cNvSpPr txBox="1"/>
              <p:nvPr/>
            </p:nvSpPr>
            <p:spPr>
              <a:xfrm>
                <a:off x="1687288" y="615616"/>
                <a:ext cx="1961525" cy="97567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spAutoFit/>
              </a:bodyPr>
              <a:lstStyle>
                <a:lvl1pPr algn="l">
                  <a:defRPr sz="5300">
                    <a:solidFill>
                      <a:srgbClr val="FFFFFF"/>
                    </a:solidFill>
                    <a:latin typeface="Monaco"/>
                    <a:ea typeface="Monaco"/>
                    <a:cs typeface="Monaco"/>
                    <a:sym typeface="Monaco"/>
                  </a:defRPr>
                </a:lvl1pPr>
              </a:lstStyle>
              <a:p>
                <a:r>
                  <a:t>%&gt;%</a:t>
                </a:r>
              </a:p>
            </p:txBody>
          </p:sp>
        </p:grpSp>
        <p:sp>
          <p:nvSpPr>
            <p:cNvPr id="1342" name="babynames       mutate(      , percent = prop * 100)"/>
            <p:cNvSpPr txBox="1"/>
            <p:nvPr/>
          </p:nvSpPr>
          <p:spPr>
            <a:xfrm>
              <a:off x="0" y="2027380"/>
              <a:ext cx="24961720" cy="940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   mutate(</a:t>
              </a:r>
              <a:r>
                <a:rPr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  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percent = prop * 100)</a:t>
              </a:r>
            </a:p>
          </p:txBody>
        </p:sp>
      </p:grpSp>
      <p:sp>
        <p:nvSpPr>
          <p:cNvPr id="1344" name="Each dplyr function takes a data frame as its first argument and returns a data frame. As a result, you can directly pipe the output of one function into the next."/>
          <p:cNvSpPr txBox="1"/>
          <p:nvPr/>
        </p:nvSpPr>
        <p:spPr>
          <a:xfrm>
            <a:off x="2311058" y="8203600"/>
            <a:ext cx="20228281" cy="3194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Each dplyr function takes a data frame as its first argument and returns a data frame. As a result, you can directly pipe the output of one function into the next.</a:t>
            </a:r>
          </a:p>
        </p:txBody>
      </p:sp>
    </p:spTree>
  </p:cSld>
  <p:clrMapOvr>
    <a:masterClrMapping/>
  </p:clrMapOvr>
  <p:transition spd="med"/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347" name="3. Smart - They can use R objects as input."/>
          <p:cNvSpPr txBox="1"/>
          <p:nvPr/>
        </p:nvSpPr>
        <p:spPr>
          <a:xfrm>
            <a:off x="2442467" y="961909"/>
            <a:ext cx="19499066" cy="2211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marL="876300" indent="-876300">
              <a:defRPr sz="7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3. Smart </a:t>
            </a:r>
            <a:r>
              <a:rPr>
                <a:latin typeface="Source Sans Pro"/>
                <a:ea typeface="Source Sans Pro"/>
                <a:cs typeface="Source Sans Pro"/>
                <a:sym typeface="Source Sans Pro"/>
              </a:rPr>
              <a:t>- They can use R objects as input.</a:t>
            </a:r>
          </a:p>
        </p:txBody>
      </p:sp>
      <p:sp>
        <p:nvSpPr>
          <p:cNvPr id="1348" name="TODO: Dplyr functions use non-standard evaluation, which means that you cannot simply pass an R object."/>
          <p:cNvSpPr txBox="1"/>
          <p:nvPr/>
        </p:nvSpPr>
        <p:spPr>
          <a:xfrm>
            <a:off x="3679373" y="5260789"/>
            <a:ext cx="17025254" cy="3194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TODO: Dplyr functions use non-standard evaluation, which means that you cannot simply pass an R object.</a:t>
            </a:r>
          </a:p>
        </p:txBody>
      </p:sp>
    </p:spTree>
  </p:cSld>
  <p:clrMapOvr>
    <a:masterClrMapping/>
  </p:clrMapOvr>
  <p:transition spd="med"/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0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35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52" name="Rectangle"/>
          <p:cNvSpPr/>
          <p:nvPr/>
        </p:nvSpPr>
        <p:spPr>
          <a:xfrm>
            <a:off x="2123687" y="3096997"/>
            <a:ext cx="20136626" cy="147548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53" name="babynames %&gt;% filter(n &gt; 500)"/>
          <p:cNvSpPr txBox="1"/>
          <p:nvPr/>
        </p:nvSpPr>
        <p:spPr>
          <a:xfrm>
            <a:off x="2333020" y="3307513"/>
            <a:ext cx="15259059" cy="1156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filter(n &gt; 500)</a:t>
            </a:r>
          </a:p>
        </p:txBody>
      </p:sp>
      <p:sp>
        <p:nvSpPr>
          <p:cNvPr id="1354" name="These objects are looked up in babynames"/>
          <p:cNvSpPr/>
          <p:nvPr/>
        </p:nvSpPr>
        <p:spPr>
          <a:xfrm>
            <a:off x="9932139" y="4348053"/>
            <a:ext cx="7347745" cy="31746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0" y="0"/>
                </a:moveTo>
                <a:lnTo>
                  <a:pt x="1337" y="4663"/>
                </a:lnTo>
                <a:lnTo>
                  <a:pt x="1271" y="4663"/>
                </a:lnTo>
                <a:cubicBezTo>
                  <a:pt x="569" y="4663"/>
                  <a:pt x="0" y="5980"/>
                  <a:pt x="0" y="7604"/>
                </a:cubicBezTo>
                <a:lnTo>
                  <a:pt x="0" y="18659"/>
                </a:lnTo>
                <a:cubicBezTo>
                  <a:pt x="0" y="20283"/>
                  <a:pt x="569" y="21600"/>
                  <a:pt x="1271" y="21600"/>
                </a:cubicBezTo>
                <a:lnTo>
                  <a:pt x="20329" y="21600"/>
                </a:lnTo>
                <a:cubicBezTo>
                  <a:pt x="21031" y="21600"/>
                  <a:pt x="21600" y="20283"/>
                  <a:pt x="21600" y="18659"/>
                </a:cubicBezTo>
                <a:lnTo>
                  <a:pt x="21600" y="7604"/>
                </a:lnTo>
                <a:cubicBezTo>
                  <a:pt x="21600" y="5980"/>
                  <a:pt x="21031" y="4663"/>
                  <a:pt x="20329" y="4663"/>
                </a:cubicBezTo>
                <a:lnTo>
                  <a:pt x="2084" y="4663"/>
                </a:lnTo>
                <a:lnTo>
                  <a:pt x="1710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These objects are looked up in babynames</a:t>
            </a:r>
          </a:p>
        </p:txBody>
      </p:sp>
      <p:grpSp>
        <p:nvGrpSpPr>
          <p:cNvPr id="1358" name="Group"/>
          <p:cNvGrpSpPr/>
          <p:nvPr/>
        </p:nvGrpSpPr>
        <p:grpSpPr>
          <a:xfrm>
            <a:off x="2117337" y="5000237"/>
            <a:ext cx="20142976" cy="5618766"/>
            <a:chOff x="0" y="0"/>
            <a:chExt cx="20142975" cy="5618764"/>
          </a:xfrm>
        </p:grpSpPr>
        <p:sp>
          <p:nvSpPr>
            <p:cNvPr id="1355" name="Rectangle"/>
            <p:cNvSpPr/>
            <p:nvPr/>
          </p:nvSpPr>
          <p:spPr>
            <a:xfrm>
              <a:off x="6350" y="3066465"/>
              <a:ext cx="20136626" cy="2552300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56" name="x &lt;- n &gt; 500…"/>
            <p:cNvSpPr txBox="1"/>
            <p:nvPr/>
          </p:nvSpPr>
          <p:spPr>
            <a:xfrm>
              <a:off x="215682" y="3276980"/>
              <a:ext cx="15259059" cy="2339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x &lt;- n &gt; 500</a:t>
              </a:r>
            </a:p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%&gt;% filter(x) </a:t>
              </a:r>
              <a:r>
                <a:rPr dirty="0">
                  <a:solidFill>
                    <a:srgbClr val="A6AAA9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# ERROR!</a:t>
              </a:r>
            </a:p>
          </p:txBody>
        </p:sp>
        <p:sp>
          <p:nvSpPr>
            <p:cNvPr id="1357" name="These objects are looked up in the scope of x"/>
            <p:cNvSpPr/>
            <p:nvPr/>
          </p:nvSpPr>
          <p:spPr>
            <a:xfrm>
              <a:off x="0" y="0"/>
              <a:ext cx="7347744" cy="3360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1" y="0"/>
                  </a:moveTo>
                  <a:cubicBezTo>
                    <a:pt x="569" y="0"/>
                    <a:pt x="0" y="1244"/>
                    <a:pt x="0" y="2778"/>
                  </a:cubicBezTo>
                  <a:lnTo>
                    <a:pt x="0" y="13221"/>
                  </a:lnTo>
                  <a:cubicBezTo>
                    <a:pt x="0" y="14755"/>
                    <a:pt x="569" y="15998"/>
                    <a:pt x="1271" y="15998"/>
                  </a:cubicBezTo>
                  <a:lnTo>
                    <a:pt x="6778" y="15998"/>
                  </a:lnTo>
                  <a:lnTo>
                    <a:pt x="7151" y="21600"/>
                  </a:lnTo>
                  <a:lnTo>
                    <a:pt x="7524" y="15998"/>
                  </a:lnTo>
                  <a:lnTo>
                    <a:pt x="20329" y="15998"/>
                  </a:lnTo>
                  <a:cubicBezTo>
                    <a:pt x="21031" y="15998"/>
                    <a:pt x="21600" y="14755"/>
                    <a:pt x="21600" y="13221"/>
                  </a:cubicBezTo>
                  <a:lnTo>
                    <a:pt x="21600" y="2778"/>
                  </a:lnTo>
                  <a:cubicBezTo>
                    <a:pt x="21600" y="1244"/>
                    <a:pt x="21031" y="0"/>
                    <a:pt x="20329" y="0"/>
                  </a:cubicBezTo>
                  <a:lnTo>
                    <a:pt x="1271" y="0"/>
                  </a:lnTo>
                  <a:close/>
                </a:path>
              </a:pathLst>
            </a:custGeom>
            <a:solidFill>
              <a:srgbClr val="78AAD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lnSpc>
                  <a:spcPct val="90000"/>
                </a:lnSpc>
                <a:defRPr sz="47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These objects are looked up in the scope of x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8" grpId="1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26" name="Isolating data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Isolating data</a:t>
            </a:r>
          </a:p>
        </p:txBody>
      </p:sp>
      <p:sp>
        <p:nvSpPr>
          <p:cNvPr id="227" name="select() - extract variables…"/>
          <p:cNvSpPr txBox="1"/>
          <p:nvPr/>
        </p:nvSpPr>
        <p:spPr>
          <a:xfrm>
            <a:off x="6326695" y="4728071"/>
            <a:ext cx="11730610" cy="4259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    </a:t>
            </a:r>
            <a:r>
              <a:rPr b="1" dirty="0">
                <a:solidFill>
                  <a:srgbClr val="78AAD6"/>
                </a:solidFill>
              </a:rPr>
              <a:t>select()</a:t>
            </a:r>
            <a:r>
              <a:rPr dirty="0"/>
              <a:t> </a:t>
            </a:r>
            <a:r>
              <a:rPr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- extract</a:t>
            </a:r>
            <a:r>
              <a:rPr dirty="0"/>
              <a:t> </a:t>
            </a:r>
            <a:r>
              <a:rPr b="1" dirty="0">
                <a:solidFill>
                  <a:srgbClr val="78AAD6"/>
                </a:solidFill>
              </a:rPr>
              <a:t>variables</a:t>
            </a:r>
          </a:p>
          <a:p>
            <a:pPr algn="l"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      </a:t>
            </a:r>
            <a:r>
              <a:rPr b="1" dirty="0">
                <a:solidFill>
                  <a:srgbClr val="91B473"/>
                </a:solidFill>
              </a:rPr>
              <a:t>filter()</a:t>
            </a:r>
            <a:r>
              <a:rPr b="1" dirty="0"/>
              <a:t> </a:t>
            </a:r>
            <a:r>
              <a:rPr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- extract</a:t>
            </a:r>
            <a:r>
              <a:rPr dirty="0"/>
              <a:t> </a:t>
            </a:r>
            <a:r>
              <a:rPr b="1" dirty="0">
                <a:solidFill>
                  <a:srgbClr val="8DB06D"/>
                </a:solidFill>
              </a:rPr>
              <a:t>cases</a:t>
            </a:r>
          </a:p>
          <a:p>
            <a:pPr algn="l"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 dirty="0">
                <a:solidFill>
                  <a:srgbClr val="91B473"/>
                </a:solidFill>
              </a:rPr>
              <a:t>arrange()</a:t>
            </a:r>
            <a:r>
              <a:rPr b="1" dirty="0"/>
              <a:t> </a:t>
            </a:r>
            <a:r>
              <a:rPr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- reorder</a:t>
            </a:r>
            <a:r>
              <a:rPr dirty="0"/>
              <a:t> </a:t>
            </a:r>
            <a:r>
              <a:rPr b="1" dirty="0">
                <a:solidFill>
                  <a:srgbClr val="8DB06D"/>
                </a:solidFill>
              </a:rPr>
              <a:t>cases</a:t>
            </a:r>
          </a:p>
        </p:txBody>
      </p:sp>
    </p:spTree>
  </p:cSld>
  <p:clrMapOvr>
    <a:masterClrMapping/>
  </p:clrMapOvr>
  <p:transition spd="med"/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361" name="_ functions"/>
          <p:cNvSpPr txBox="1"/>
          <p:nvPr/>
        </p:nvSpPr>
        <p:spPr>
          <a:xfrm>
            <a:off x="4025134" y="4861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_ functions</a:t>
            </a:r>
          </a:p>
        </p:txBody>
      </p:sp>
      <p:sp>
        <p:nvSpPr>
          <p:cNvPr id="1362" name="Every major dplyr function comes with a programming friendly version that accepts formulas. The version has an _ at the end of its name."/>
          <p:cNvSpPr txBox="1"/>
          <p:nvPr/>
        </p:nvSpPr>
        <p:spPr>
          <a:xfrm>
            <a:off x="2459850" y="2584006"/>
            <a:ext cx="19499065" cy="4458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30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Every major dplyr function comes with a programming friendly version that accepts formulas. The version has an _ at the end of its name.</a:t>
            </a:r>
          </a:p>
        </p:txBody>
      </p:sp>
      <p:sp>
        <p:nvSpPr>
          <p:cNvPr id="1363" name="Rectangle"/>
          <p:cNvSpPr/>
          <p:nvPr/>
        </p:nvSpPr>
        <p:spPr>
          <a:xfrm>
            <a:off x="2144245" y="9664275"/>
            <a:ext cx="20136626" cy="255230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64" name="x &lt;- ~n &gt; 500…"/>
          <p:cNvSpPr txBox="1"/>
          <p:nvPr/>
        </p:nvSpPr>
        <p:spPr>
          <a:xfrm>
            <a:off x="2353577" y="9874790"/>
            <a:ext cx="15259059" cy="233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x &lt;- ~n &gt; 500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filter_(x) 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Works :)</a:t>
            </a:r>
          </a:p>
        </p:txBody>
      </p:sp>
      <p:sp>
        <p:nvSpPr>
          <p:cNvPr id="1365" name="~ saves the expression as a formula"/>
          <p:cNvSpPr/>
          <p:nvPr/>
        </p:nvSpPr>
        <p:spPr>
          <a:xfrm>
            <a:off x="2137894" y="6588988"/>
            <a:ext cx="5229064" cy="3360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51" y="0"/>
                </a:moveTo>
                <a:cubicBezTo>
                  <a:pt x="829" y="0"/>
                  <a:pt x="0" y="1244"/>
                  <a:pt x="0" y="2778"/>
                </a:cubicBezTo>
                <a:lnTo>
                  <a:pt x="0" y="13221"/>
                </a:lnTo>
                <a:cubicBezTo>
                  <a:pt x="0" y="14755"/>
                  <a:pt x="829" y="15998"/>
                  <a:pt x="1851" y="15998"/>
                </a:cubicBezTo>
                <a:lnTo>
                  <a:pt x="9873" y="15998"/>
                </a:lnTo>
                <a:lnTo>
                  <a:pt x="10415" y="21600"/>
                </a:lnTo>
                <a:lnTo>
                  <a:pt x="10959" y="15998"/>
                </a:lnTo>
                <a:lnTo>
                  <a:pt x="19749" y="15998"/>
                </a:lnTo>
                <a:cubicBezTo>
                  <a:pt x="20771" y="15998"/>
                  <a:pt x="21600" y="14755"/>
                  <a:pt x="21600" y="13221"/>
                </a:cubicBezTo>
                <a:lnTo>
                  <a:pt x="21600" y="2778"/>
                </a:lnTo>
                <a:cubicBezTo>
                  <a:pt x="21600" y="1244"/>
                  <a:pt x="20771" y="0"/>
                  <a:pt x="19749" y="0"/>
                </a:cubicBezTo>
                <a:lnTo>
                  <a:pt x="1851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~ saves the expression as a formula</a:t>
            </a:r>
          </a:p>
        </p:txBody>
      </p:sp>
      <p:sp>
        <p:nvSpPr>
          <p:cNvPr id="1366" name="filter_()"/>
          <p:cNvSpPr/>
          <p:nvPr/>
        </p:nvSpPr>
        <p:spPr>
          <a:xfrm>
            <a:off x="7577821" y="6588988"/>
            <a:ext cx="3482183" cy="4247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81" y="0"/>
                </a:moveTo>
                <a:cubicBezTo>
                  <a:pt x="1200" y="0"/>
                  <a:pt x="0" y="984"/>
                  <a:pt x="0" y="2198"/>
                </a:cubicBezTo>
                <a:lnTo>
                  <a:pt x="0" y="10460"/>
                </a:lnTo>
                <a:cubicBezTo>
                  <a:pt x="0" y="11674"/>
                  <a:pt x="1200" y="12658"/>
                  <a:pt x="2681" y="12658"/>
                </a:cubicBezTo>
                <a:lnTo>
                  <a:pt x="15588" y="12658"/>
                </a:lnTo>
                <a:lnTo>
                  <a:pt x="16378" y="21600"/>
                </a:lnTo>
                <a:lnTo>
                  <a:pt x="17166" y="12658"/>
                </a:lnTo>
                <a:lnTo>
                  <a:pt x="18919" y="12658"/>
                </a:lnTo>
                <a:cubicBezTo>
                  <a:pt x="20400" y="12658"/>
                  <a:pt x="21600" y="11674"/>
                  <a:pt x="21600" y="10460"/>
                </a:cubicBezTo>
                <a:lnTo>
                  <a:pt x="21600" y="2198"/>
                </a:lnTo>
                <a:cubicBezTo>
                  <a:pt x="21600" y="984"/>
                  <a:pt x="20400" y="0"/>
                  <a:pt x="18919" y="0"/>
                </a:cubicBezTo>
                <a:lnTo>
                  <a:pt x="2681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filter_()</a:t>
            </a:r>
          </a:p>
        </p:txBody>
      </p:sp>
    </p:spTree>
  </p:cSld>
  <p:clrMapOvr>
    <a:masterClrMapping/>
  </p:clrMapOvr>
  <p:transition spd="med"/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Section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Section</a:t>
            </a:r>
          </a:p>
        </p:txBody>
      </p:sp>
      <p:pic>
        <p:nvPicPr>
          <p:cNvPr id="1370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2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37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74" name="HTTP version"/>
          <p:cNvSpPr/>
          <p:nvPr/>
        </p:nvSpPr>
        <p:spPr>
          <a:xfrm>
            <a:off x="7258118" y="3537651"/>
            <a:ext cx="4198938" cy="2513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23" y="0"/>
                </a:moveTo>
                <a:cubicBezTo>
                  <a:pt x="995" y="0"/>
                  <a:pt x="0" y="1663"/>
                  <a:pt x="0" y="3714"/>
                </a:cubicBezTo>
                <a:lnTo>
                  <a:pt x="0" y="9866"/>
                </a:lnTo>
                <a:cubicBezTo>
                  <a:pt x="0" y="11917"/>
                  <a:pt x="995" y="13579"/>
                  <a:pt x="2223" y="13579"/>
                </a:cubicBezTo>
                <a:lnTo>
                  <a:pt x="6827" y="13579"/>
                </a:lnTo>
                <a:lnTo>
                  <a:pt x="7480" y="21600"/>
                </a:lnTo>
                <a:lnTo>
                  <a:pt x="8136" y="13579"/>
                </a:lnTo>
                <a:lnTo>
                  <a:pt x="19377" y="13579"/>
                </a:lnTo>
                <a:cubicBezTo>
                  <a:pt x="20605" y="13579"/>
                  <a:pt x="21600" y="11917"/>
                  <a:pt x="21600" y="9866"/>
                </a:cubicBezTo>
                <a:lnTo>
                  <a:pt x="21600" y="3714"/>
                </a:lnTo>
                <a:cubicBezTo>
                  <a:pt x="21600" y="1663"/>
                  <a:pt x="20605" y="0"/>
                  <a:pt x="19377" y="0"/>
                </a:cubicBezTo>
                <a:lnTo>
                  <a:pt x="2223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HTTP version</a:t>
            </a:r>
          </a:p>
        </p:txBody>
      </p:sp>
      <p:sp>
        <p:nvSpPr>
          <p:cNvPr id="1375" name="Code"/>
          <p:cNvSpPr txBox="1"/>
          <p:nvPr/>
        </p:nvSpPr>
        <p:spPr>
          <a:xfrm>
            <a:off x="4025134" y="1334094"/>
            <a:ext cx="16368497" cy="2069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Code</a:t>
            </a:r>
          </a:p>
        </p:txBody>
      </p:sp>
      <p:sp>
        <p:nvSpPr>
          <p:cNvPr id="1376" name="Rectangle"/>
          <p:cNvSpPr/>
          <p:nvPr/>
        </p:nvSpPr>
        <p:spPr>
          <a:xfrm>
            <a:off x="3241493" y="6198059"/>
            <a:ext cx="17873657" cy="571740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77" name="GET /resources/webinars/ HTTP/1.1…"/>
          <p:cNvSpPr txBox="1"/>
          <p:nvPr/>
        </p:nvSpPr>
        <p:spPr>
          <a:xfrm>
            <a:off x="3606212" y="6568037"/>
            <a:ext cx="17548995" cy="4977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GET /resources/webinars/ HTTP/1.1</a:t>
            </a:r>
          </a:p>
          <a:p>
            <a:pPr algn="l">
              <a:spcBef>
                <a:spcPts val="1500"/>
              </a:spcBef>
              <a:defRPr sz="4000">
                <a:solidFill>
                  <a:schemeClr val="accent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Host: </a:t>
            </a:r>
            <a:r>
              <a:rPr u="sng" dirty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www.rstudio.com</a:t>
            </a:r>
          </a:p>
          <a:p>
            <a:pPr algn="l">
              <a:spcBef>
                <a:spcPts val="1500"/>
              </a:spcBef>
              <a:defRPr sz="4000">
                <a:solidFill>
                  <a:schemeClr val="accent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User-Agent: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libcurl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/7.43.0 r-curl/2.1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/1.2.1</a:t>
            </a:r>
          </a:p>
          <a:p>
            <a:pPr algn="l">
              <a:spcBef>
                <a:spcPts val="1500"/>
              </a:spcBef>
              <a:defRPr sz="4000">
                <a:solidFill>
                  <a:schemeClr val="accent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Accept-Encoding: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gzip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deflate</a:t>
            </a:r>
          </a:p>
          <a:p>
            <a:pPr algn="l">
              <a:spcBef>
                <a:spcPts val="1500"/>
              </a:spcBef>
              <a:defRPr sz="4000">
                <a:solidFill>
                  <a:schemeClr val="accent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Accept: application/json, text/xml, application/xml, */*</a:t>
            </a:r>
          </a:p>
        </p:txBody>
      </p:sp>
      <p:sp>
        <p:nvSpPr>
          <p:cNvPr id="1378" name="HTTP Verb"/>
          <p:cNvSpPr/>
          <p:nvPr/>
        </p:nvSpPr>
        <p:spPr>
          <a:xfrm>
            <a:off x="3230032" y="3537651"/>
            <a:ext cx="3604420" cy="2513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90" y="0"/>
                </a:moveTo>
                <a:cubicBezTo>
                  <a:pt x="1160" y="0"/>
                  <a:pt x="0" y="1663"/>
                  <a:pt x="0" y="3714"/>
                </a:cubicBezTo>
                <a:lnTo>
                  <a:pt x="0" y="9866"/>
                </a:lnTo>
                <a:cubicBezTo>
                  <a:pt x="0" y="11917"/>
                  <a:pt x="1160" y="13579"/>
                  <a:pt x="2590" y="13579"/>
                </a:cubicBezTo>
                <a:lnTo>
                  <a:pt x="3539" y="13579"/>
                </a:lnTo>
                <a:lnTo>
                  <a:pt x="4300" y="21600"/>
                </a:lnTo>
                <a:lnTo>
                  <a:pt x="5061" y="13579"/>
                </a:lnTo>
                <a:lnTo>
                  <a:pt x="19010" y="13579"/>
                </a:lnTo>
                <a:cubicBezTo>
                  <a:pt x="20440" y="13579"/>
                  <a:pt x="21600" y="11917"/>
                  <a:pt x="21600" y="9866"/>
                </a:cubicBezTo>
                <a:lnTo>
                  <a:pt x="21600" y="3714"/>
                </a:lnTo>
                <a:cubicBezTo>
                  <a:pt x="21600" y="1663"/>
                  <a:pt x="20440" y="0"/>
                  <a:pt x="19010" y="0"/>
                </a:cubicBezTo>
                <a:lnTo>
                  <a:pt x="2590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HTTP Verb</a:t>
            </a:r>
          </a:p>
        </p:txBody>
      </p:sp>
      <p:sp>
        <p:nvSpPr>
          <p:cNvPr id="1379" name="URL path"/>
          <p:cNvSpPr/>
          <p:nvPr/>
        </p:nvSpPr>
        <p:spPr>
          <a:xfrm>
            <a:off x="11643293" y="3537651"/>
            <a:ext cx="3604420" cy="2513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90" y="0"/>
                </a:moveTo>
                <a:cubicBezTo>
                  <a:pt x="1160" y="0"/>
                  <a:pt x="0" y="1663"/>
                  <a:pt x="0" y="3714"/>
                </a:cubicBezTo>
                <a:lnTo>
                  <a:pt x="0" y="9866"/>
                </a:lnTo>
                <a:cubicBezTo>
                  <a:pt x="0" y="11917"/>
                  <a:pt x="1160" y="13579"/>
                  <a:pt x="2590" y="13579"/>
                </a:cubicBezTo>
                <a:lnTo>
                  <a:pt x="3539" y="13579"/>
                </a:lnTo>
                <a:lnTo>
                  <a:pt x="4300" y="21600"/>
                </a:lnTo>
                <a:lnTo>
                  <a:pt x="5061" y="13579"/>
                </a:lnTo>
                <a:lnTo>
                  <a:pt x="19010" y="13579"/>
                </a:lnTo>
                <a:cubicBezTo>
                  <a:pt x="20440" y="13579"/>
                  <a:pt x="21600" y="11917"/>
                  <a:pt x="21600" y="9866"/>
                </a:cubicBezTo>
                <a:lnTo>
                  <a:pt x="21600" y="3714"/>
                </a:lnTo>
                <a:cubicBezTo>
                  <a:pt x="21600" y="1663"/>
                  <a:pt x="20440" y="0"/>
                  <a:pt x="19010" y="0"/>
                </a:cubicBezTo>
                <a:lnTo>
                  <a:pt x="2590" y="0"/>
                </a:lnTo>
                <a:close/>
              </a:path>
            </a:pathLst>
          </a:custGeom>
          <a:solidFill>
            <a:srgbClr val="C0C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URL path</a:t>
            </a:r>
          </a:p>
        </p:txBody>
      </p:sp>
      <p:sp>
        <p:nvSpPr>
          <p:cNvPr id="1380" name="URL path"/>
          <p:cNvSpPr/>
          <p:nvPr/>
        </p:nvSpPr>
        <p:spPr>
          <a:xfrm>
            <a:off x="15433950" y="3537651"/>
            <a:ext cx="3604420" cy="2513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90" y="0"/>
                </a:moveTo>
                <a:cubicBezTo>
                  <a:pt x="1160" y="0"/>
                  <a:pt x="0" y="1663"/>
                  <a:pt x="0" y="3714"/>
                </a:cubicBezTo>
                <a:lnTo>
                  <a:pt x="0" y="9866"/>
                </a:lnTo>
                <a:cubicBezTo>
                  <a:pt x="0" y="11917"/>
                  <a:pt x="1160" y="13579"/>
                  <a:pt x="2590" y="13579"/>
                </a:cubicBezTo>
                <a:lnTo>
                  <a:pt x="3539" y="13579"/>
                </a:lnTo>
                <a:lnTo>
                  <a:pt x="4300" y="21600"/>
                </a:lnTo>
                <a:lnTo>
                  <a:pt x="5061" y="13579"/>
                </a:lnTo>
                <a:lnTo>
                  <a:pt x="19010" y="13579"/>
                </a:lnTo>
                <a:cubicBezTo>
                  <a:pt x="20440" y="13579"/>
                  <a:pt x="21600" y="11917"/>
                  <a:pt x="21600" y="9866"/>
                </a:cubicBezTo>
                <a:lnTo>
                  <a:pt x="21600" y="3714"/>
                </a:lnTo>
                <a:cubicBezTo>
                  <a:pt x="21600" y="1663"/>
                  <a:pt x="20440" y="0"/>
                  <a:pt x="19010" y="0"/>
                </a:cubicBezTo>
                <a:lnTo>
                  <a:pt x="2590" y="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URL path</a:t>
            </a:r>
          </a:p>
        </p:txBody>
      </p:sp>
    </p:spTree>
  </p:cSld>
  <p:clrMapOvr>
    <a:masterClrMapping/>
  </p:clrMapOvr>
  <p:transition spd="med"/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1383" name="Open R. Then download the packages that we will use today by running the following code.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Open R. Then download the packages that we will use today by running the following code.</a:t>
            </a:r>
          </a:p>
        </p:txBody>
      </p:sp>
      <p:pic>
        <p:nvPicPr>
          <p:cNvPr id="1384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000000" fill="hold"/>
                                        <p:tgtEl>
                                          <p:spTgt spid="13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38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elect()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select()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33" name="select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select()</a:t>
            </a:r>
          </a:p>
        </p:txBody>
      </p:sp>
      <p:sp>
        <p:nvSpPr>
          <p:cNvPr id="234" name="Extract columns by name."/>
          <p:cNvSpPr txBox="1"/>
          <p:nvPr/>
        </p:nvSpPr>
        <p:spPr>
          <a:xfrm>
            <a:off x="4888748" y="3242668"/>
            <a:ext cx="14472237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Extract columns by name.</a:t>
            </a:r>
          </a:p>
        </p:txBody>
      </p:sp>
      <p:sp>
        <p:nvSpPr>
          <p:cNvPr id="235" name="Rectangle"/>
          <p:cNvSpPr/>
          <p:nvPr/>
        </p:nvSpPr>
        <p:spPr>
          <a:xfrm>
            <a:off x="4895098" y="4624756"/>
            <a:ext cx="14593804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36" name="select(.data, …)"/>
          <p:cNvSpPr txBox="1"/>
          <p:nvPr/>
        </p:nvSpPr>
        <p:spPr>
          <a:xfrm>
            <a:off x="5038655" y="4994734"/>
            <a:ext cx="13785820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.data, …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37" name="name(s) of columns to extract…"/>
          <p:cNvSpPr/>
          <p:nvPr/>
        </p:nvSpPr>
        <p:spPr>
          <a:xfrm>
            <a:off x="9411073" y="5907385"/>
            <a:ext cx="8695532" cy="44680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3" y="0"/>
                </a:moveTo>
                <a:lnTo>
                  <a:pt x="1818" y="6251"/>
                </a:lnTo>
                <a:lnTo>
                  <a:pt x="1074" y="6251"/>
                </a:lnTo>
                <a:cubicBezTo>
                  <a:pt x="481" y="6251"/>
                  <a:pt x="0" y="7186"/>
                  <a:pt x="0" y="8340"/>
                </a:cubicBezTo>
                <a:lnTo>
                  <a:pt x="0" y="19511"/>
                </a:lnTo>
                <a:cubicBezTo>
                  <a:pt x="0" y="20665"/>
                  <a:pt x="481" y="21600"/>
                  <a:pt x="1074" y="21600"/>
                </a:cubicBezTo>
                <a:lnTo>
                  <a:pt x="20526" y="21600"/>
                </a:lnTo>
                <a:cubicBezTo>
                  <a:pt x="21119" y="21600"/>
                  <a:pt x="21600" y="20665"/>
                  <a:pt x="21600" y="19511"/>
                </a:cubicBezTo>
                <a:lnTo>
                  <a:pt x="21600" y="8340"/>
                </a:lnTo>
                <a:cubicBezTo>
                  <a:pt x="21600" y="7186"/>
                  <a:pt x="21119" y="6251"/>
                  <a:pt x="20526" y="6251"/>
                </a:cubicBezTo>
                <a:lnTo>
                  <a:pt x="2449" y="6251"/>
                </a:lnTo>
                <a:lnTo>
                  <a:pt x="2133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name(s) of columns to extract</a:t>
            </a:r>
          </a:p>
          <a:p>
            <a:pPr>
              <a:lnSpc>
                <a:spcPct val="90000"/>
              </a:lnSpc>
              <a:defRPr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(or a select helper function)</a:t>
            </a:r>
          </a:p>
        </p:txBody>
      </p:sp>
      <p:sp>
        <p:nvSpPr>
          <p:cNvPr id="238" name="data frame to transform"/>
          <p:cNvSpPr/>
          <p:nvPr/>
        </p:nvSpPr>
        <p:spPr>
          <a:xfrm>
            <a:off x="4888748" y="5717678"/>
            <a:ext cx="4191001" cy="46577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53" y="0"/>
                </a:moveTo>
                <a:lnTo>
                  <a:pt x="18802" y="6876"/>
                </a:lnTo>
                <a:lnTo>
                  <a:pt x="2228" y="6876"/>
                </a:lnTo>
                <a:cubicBezTo>
                  <a:pt x="997" y="6876"/>
                  <a:pt x="0" y="7773"/>
                  <a:pt x="0" y="8880"/>
                </a:cubicBezTo>
                <a:lnTo>
                  <a:pt x="0" y="19596"/>
                </a:lnTo>
                <a:cubicBezTo>
                  <a:pt x="0" y="20703"/>
                  <a:pt x="997" y="21600"/>
                  <a:pt x="2228" y="21600"/>
                </a:cubicBezTo>
                <a:lnTo>
                  <a:pt x="19372" y="21600"/>
                </a:lnTo>
                <a:cubicBezTo>
                  <a:pt x="20603" y="21600"/>
                  <a:pt x="21600" y="20703"/>
                  <a:pt x="21600" y="19596"/>
                </a:cubicBezTo>
                <a:lnTo>
                  <a:pt x="21600" y="8880"/>
                </a:lnTo>
                <a:cubicBezTo>
                  <a:pt x="21600" y="8010"/>
                  <a:pt x="20979" y="7276"/>
                  <a:pt x="20117" y="6999"/>
                </a:cubicBezTo>
                <a:lnTo>
                  <a:pt x="19753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data frame to transform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42" name="select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select()</a:t>
            </a:r>
          </a:p>
        </p:txBody>
      </p:sp>
      <p:sp>
        <p:nvSpPr>
          <p:cNvPr id="243" name="Extract columns by name."/>
          <p:cNvSpPr txBox="1"/>
          <p:nvPr/>
        </p:nvSpPr>
        <p:spPr>
          <a:xfrm>
            <a:off x="4888748" y="3242668"/>
            <a:ext cx="14472237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Extract columns by name.</a:t>
            </a:r>
          </a:p>
        </p:txBody>
      </p:sp>
      <p:sp>
        <p:nvSpPr>
          <p:cNvPr id="244" name="Rectangle"/>
          <p:cNvSpPr/>
          <p:nvPr/>
        </p:nvSpPr>
        <p:spPr>
          <a:xfrm>
            <a:off x="4895098" y="4624756"/>
            <a:ext cx="14593804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5" name="select(babynames, name, prop)"/>
          <p:cNvSpPr txBox="1"/>
          <p:nvPr/>
        </p:nvSpPr>
        <p:spPr>
          <a:xfrm>
            <a:off x="5038655" y="4994734"/>
            <a:ext cx="13785820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prop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46" name="babynames"/>
          <p:cNvSpPr txBox="1"/>
          <p:nvPr/>
        </p:nvSpPr>
        <p:spPr>
          <a:xfrm>
            <a:off x="7545804" y="6492279"/>
            <a:ext cx="3204131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babynames</a:t>
            </a:r>
          </a:p>
        </p:txBody>
      </p:sp>
      <p:sp>
        <p:nvSpPr>
          <p:cNvPr id="247" name="Arrow"/>
          <p:cNvSpPr/>
          <p:nvPr/>
        </p:nvSpPr>
        <p:spPr>
          <a:xfrm>
            <a:off x="13829016" y="8792738"/>
            <a:ext cx="754519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248" name="Table"/>
          <p:cNvGraphicFramePr/>
          <p:nvPr/>
        </p:nvGraphicFramePr>
        <p:xfrm>
          <a:off x="4888748" y="7467692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249" name="Table"/>
          <p:cNvGraphicFramePr/>
          <p:nvPr/>
        </p:nvGraphicFramePr>
        <p:xfrm>
          <a:off x="15380451" y="7467692"/>
          <a:ext cx="4114800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15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Your Turn 1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</a:t>
            </a:r>
          </a:p>
        </p:txBody>
      </p:sp>
      <p:sp>
        <p:nvSpPr>
          <p:cNvPr id="252" name="Alter the code to select just the n column:…"/>
          <p:cNvSpPr txBox="1">
            <a:spLocks noGrp="1"/>
          </p:cNvSpPr>
          <p:nvPr>
            <p:ph type="body" sz="quarter" idx="4294967295"/>
          </p:nvPr>
        </p:nvSpPr>
        <p:spPr>
          <a:xfrm>
            <a:off x="5544684" y="3247051"/>
            <a:ext cx="13294632" cy="3584881"/>
          </a:xfrm>
          <a:prstGeom prst="rect">
            <a:avLst/>
          </a:prstGeom>
        </p:spPr>
        <p:txBody>
          <a:bodyPr lIns="0" tIns="0" rIns="0" bIns="0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Alter the code to select just the </a:t>
            </a:r>
            <a:r>
              <a:rPr b="1"/>
              <a:t>n </a:t>
            </a:r>
            <a:r>
              <a:t>column:</a:t>
            </a:r>
          </a:p>
          <a:p>
            <a:pPr marL="0" indent="0" defTabSz="584200">
              <a:spcBef>
                <a:spcPts val="57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select(babynames, name, prop)</a:t>
            </a:r>
          </a:p>
        </p:txBody>
      </p:sp>
      <p:pic>
        <p:nvPicPr>
          <p:cNvPr id="253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0000" fill="hold"/>
                                        <p:tgtEl>
                                          <p:spTgt spid="2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5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120" name="Open 02-Transform-Data.Rmd."/>
          <p:cNvSpPr txBox="1">
            <a:spLocks noGrp="1"/>
          </p:cNvSpPr>
          <p:nvPr>
            <p:ph type="body" sz="quarter" idx="4294967295"/>
          </p:nvPr>
        </p:nvSpPr>
        <p:spPr>
          <a:xfrm>
            <a:off x="5965037" y="3006868"/>
            <a:ext cx="12453926" cy="4539549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Open </a:t>
            </a:r>
            <a:r>
              <a:rPr b="1"/>
              <a:t>02-Transform-Data.Rmd</a:t>
            </a:r>
            <a:r>
              <a:t>.</a:t>
            </a:r>
          </a:p>
        </p:txBody>
      </p:sp>
      <p:pic>
        <p:nvPicPr>
          <p:cNvPr id="121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0000" fill="hold"/>
                                        <p:tgtEl>
                                          <p:spTgt spid="1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1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57" name="Rectangle"/>
          <p:cNvSpPr/>
          <p:nvPr/>
        </p:nvSpPr>
        <p:spPr>
          <a:xfrm>
            <a:off x="1145146" y="1120351"/>
            <a:ext cx="22093708" cy="979866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8" name="select(babynames, n)…"/>
          <p:cNvSpPr txBox="1"/>
          <p:nvPr/>
        </p:nvSpPr>
        <p:spPr>
          <a:xfrm>
            <a:off x="1439193" y="1337928"/>
            <a:ext cx="7989612" cy="9567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n)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  n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&lt;int&gt;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  7065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2  2604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3  2003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4  1939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5  1746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…   …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62" name="select() helpers"/>
          <p:cNvSpPr txBox="1"/>
          <p:nvPr/>
        </p:nvSpPr>
        <p:spPr>
          <a:xfrm>
            <a:off x="4025134" y="274768"/>
            <a:ext cx="16368497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select() helpers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856681" y="2199080"/>
            <a:ext cx="16670638" cy="2478590"/>
            <a:chOff x="0" y="0"/>
            <a:chExt cx="16670636" cy="2478589"/>
          </a:xfrm>
        </p:grpSpPr>
        <p:sp>
          <p:nvSpPr>
            <p:cNvPr id="263" name=": - Select range of columns"/>
            <p:cNvSpPr txBox="1"/>
            <p:nvPr/>
          </p:nvSpPr>
          <p:spPr>
            <a:xfrm>
              <a:off x="0" y="0"/>
              <a:ext cx="16670637" cy="14295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 algn="l">
                <a:defRPr sz="500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pPr>
              <a:r>
                <a:rPr dirty="0"/>
                <a:t>Select range of columns</a:t>
              </a:r>
            </a:p>
          </p:txBody>
        </p:sp>
        <p:sp>
          <p:nvSpPr>
            <p:cNvPr id="264" name="Rectangle"/>
            <p:cNvSpPr/>
            <p:nvPr/>
          </p:nvSpPr>
          <p:spPr>
            <a:xfrm>
              <a:off x="6350" y="1382088"/>
              <a:ext cx="16657936" cy="1096502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" name="select(storms, storm:pressure)"/>
            <p:cNvSpPr txBox="1"/>
            <p:nvPr/>
          </p:nvSpPr>
          <p:spPr>
            <a:xfrm>
              <a:off x="149906" y="1523465"/>
              <a:ext cx="15761971" cy="8961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4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select(storms,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storm</a:t>
              </a:r>
              <a:r>
                <a:rPr dirty="0" err="1">
                  <a:solidFill>
                    <a:schemeClr val="accent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: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pressure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</p:grpSp>
      <p:grpSp>
        <p:nvGrpSpPr>
          <p:cNvPr id="270" name="Group"/>
          <p:cNvGrpSpPr/>
          <p:nvPr/>
        </p:nvGrpSpPr>
        <p:grpSpPr>
          <a:xfrm>
            <a:off x="3856681" y="4911531"/>
            <a:ext cx="16670638" cy="2478591"/>
            <a:chOff x="0" y="0"/>
            <a:chExt cx="16670636" cy="2478589"/>
          </a:xfrm>
        </p:grpSpPr>
        <p:sp>
          <p:nvSpPr>
            <p:cNvPr id="267" name="- - Select every column but"/>
            <p:cNvSpPr txBox="1"/>
            <p:nvPr/>
          </p:nvSpPr>
          <p:spPr>
            <a:xfrm>
              <a:off x="0" y="0"/>
              <a:ext cx="16670637" cy="14295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 algn="l">
                <a:defRPr sz="500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pPr>
              <a:r>
                <a:rPr dirty="0"/>
                <a:t>Select every column but</a:t>
              </a:r>
            </a:p>
          </p:txBody>
        </p:sp>
        <p:sp>
          <p:nvSpPr>
            <p:cNvPr id="268" name="Rectangle"/>
            <p:cNvSpPr/>
            <p:nvPr/>
          </p:nvSpPr>
          <p:spPr>
            <a:xfrm>
              <a:off x="6350" y="1382088"/>
              <a:ext cx="16657936" cy="1096502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9" name="select(storms, -c(storm, pressure))"/>
            <p:cNvSpPr txBox="1"/>
            <p:nvPr/>
          </p:nvSpPr>
          <p:spPr>
            <a:xfrm>
              <a:off x="149906" y="1523465"/>
              <a:ext cx="15761971" cy="8961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4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select(storms, </a:t>
              </a:r>
              <a:r>
                <a:rPr dirty="0">
                  <a:solidFill>
                    <a:schemeClr val="accent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-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c(storm, pressure))</a:t>
              </a:r>
            </a:p>
          </p:txBody>
        </p:sp>
      </p:grpSp>
      <p:grpSp>
        <p:nvGrpSpPr>
          <p:cNvPr id="274" name="Group"/>
          <p:cNvGrpSpPr/>
          <p:nvPr/>
        </p:nvGrpSpPr>
        <p:grpSpPr>
          <a:xfrm>
            <a:off x="3874064" y="7623984"/>
            <a:ext cx="16670638" cy="2478590"/>
            <a:chOff x="0" y="0"/>
            <a:chExt cx="16670636" cy="2478588"/>
          </a:xfrm>
        </p:grpSpPr>
        <p:sp>
          <p:nvSpPr>
            <p:cNvPr id="271" name="starts_with() - Select columns that start with…"/>
            <p:cNvSpPr txBox="1"/>
            <p:nvPr/>
          </p:nvSpPr>
          <p:spPr>
            <a:xfrm>
              <a:off x="0" y="0"/>
              <a:ext cx="16670637" cy="14295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 algn="l">
                <a:defRPr sz="500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pPr>
              <a:r>
                <a:rPr b="1">
                  <a:latin typeface="Source Sans Pro"/>
                  <a:ea typeface="Source Sans Pro"/>
                  <a:cs typeface="Source Sans Pro"/>
                  <a:sym typeface="Source Sans Pro"/>
                </a:rPr>
                <a:t>starts_with() </a:t>
              </a:r>
              <a:r>
                <a:t>- Select columns that start with…</a:t>
              </a:r>
            </a:p>
          </p:txBody>
        </p:sp>
        <p:sp>
          <p:nvSpPr>
            <p:cNvPr id="272" name="Rectangle"/>
            <p:cNvSpPr/>
            <p:nvPr/>
          </p:nvSpPr>
          <p:spPr>
            <a:xfrm>
              <a:off x="6350" y="1382087"/>
              <a:ext cx="16657936" cy="1096502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3" name="select(storms, starts_with(&quot;w&quot;))"/>
            <p:cNvSpPr txBox="1"/>
            <p:nvPr/>
          </p:nvSpPr>
          <p:spPr>
            <a:xfrm>
              <a:off x="149906" y="1523465"/>
              <a:ext cx="15761971" cy="8961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4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select(storms,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starts_with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("w")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</p:grpSp>
      <p:grpSp>
        <p:nvGrpSpPr>
          <p:cNvPr id="278" name="Group"/>
          <p:cNvGrpSpPr/>
          <p:nvPr/>
        </p:nvGrpSpPr>
        <p:grpSpPr>
          <a:xfrm>
            <a:off x="3856681" y="10336436"/>
            <a:ext cx="16670638" cy="2478590"/>
            <a:chOff x="0" y="0"/>
            <a:chExt cx="16670636" cy="2478588"/>
          </a:xfrm>
        </p:grpSpPr>
        <p:sp>
          <p:nvSpPr>
            <p:cNvPr id="275" name="ends_with() - Select columns that end with…"/>
            <p:cNvSpPr txBox="1"/>
            <p:nvPr/>
          </p:nvSpPr>
          <p:spPr>
            <a:xfrm>
              <a:off x="0" y="0"/>
              <a:ext cx="16670637" cy="14295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 algn="l">
                <a:defRPr sz="500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pPr>
              <a:r>
                <a:rPr b="1">
                  <a:latin typeface="Source Sans Pro"/>
                  <a:ea typeface="Source Sans Pro"/>
                  <a:cs typeface="Source Sans Pro"/>
                  <a:sym typeface="Source Sans Pro"/>
                </a:rPr>
                <a:t>ends_with()</a:t>
              </a:r>
              <a:r>
                <a:t> - Select columns that end with…</a:t>
              </a:r>
            </a:p>
          </p:txBody>
        </p:sp>
        <p:sp>
          <p:nvSpPr>
            <p:cNvPr id="276" name="Rectangle"/>
            <p:cNvSpPr/>
            <p:nvPr/>
          </p:nvSpPr>
          <p:spPr>
            <a:xfrm>
              <a:off x="6350" y="1382087"/>
              <a:ext cx="16657936" cy="1096502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7" name="select(storms, ends_with(&quot;e&quot;))"/>
            <p:cNvSpPr txBox="1"/>
            <p:nvPr/>
          </p:nvSpPr>
          <p:spPr>
            <a:xfrm>
              <a:off x="149906" y="1523465"/>
              <a:ext cx="15761971" cy="8961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4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select(storms,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ends_with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("e")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1" animBg="1" advAuto="0"/>
      <p:bldP spid="274" grpId="2" animBg="1" advAuto="0"/>
      <p:bldP spid="278" grpId="3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82" name="select() helpers"/>
          <p:cNvSpPr txBox="1"/>
          <p:nvPr/>
        </p:nvSpPr>
        <p:spPr>
          <a:xfrm>
            <a:off x="4025134" y="274768"/>
            <a:ext cx="16368497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select() helpers</a:t>
            </a:r>
          </a:p>
        </p:txBody>
      </p:sp>
      <p:grpSp>
        <p:nvGrpSpPr>
          <p:cNvPr id="286" name="Group"/>
          <p:cNvGrpSpPr/>
          <p:nvPr/>
        </p:nvGrpSpPr>
        <p:grpSpPr>
          <a:xfrm>
            <a:off x="3856681" y="2199080"/>
            <a:ext cx="16670638" cy="2478590"/>
            <a:chOff x="0" y="0"/>
            <a:chExt cx="16670636" cy="2478589"/>
          </a:xfrm>
        </p:grpSpPr>
        <p:sp>
          <p:nvSpPr>
            <p:cNvPr id="283" name="contains() - Select columns whose names contain…"/>
            <p:cNvSpPr txBox="1"/>
            <p:nvPr/>
          </p:nvSpPr>
          <p:spPr>
            <a:xfrm>
              <a:off x="0" y="0"/>
              <a:ext cx="16670637" cy="14295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 algn="l">
                <a:defRPr sz="500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pPr>
              <a:r>
                <a:rPr b="1">
                  <a:latin typeface="Source Sans Pro"/>
                  <a:ea typeface="Source Sans Pro"/>
                  <a:cs typeface="Source Sans Pro"/>
                  <a:sym typeface="Source Sans Pro"/>
                </a:rPr>
                <a:t>contains()</a:t>
              </a:r>
              <a:r>
                <a:t> - Select columns whose names contain…</a:t>
              </a:r>
            </a:p>
          </p:txBody>
        </p:sp>
        <p:sp>
          <p:nvSpPr>
            <p:cNvPr id="284" name="Rectangle"/>
            <p:cNvSpPr/>
            <p:nvPr/>
          </p:nvSpPr>
          <p:spPr>
            <a:xfrm>
              <a:off x="6350" y="1382088"/>
              <a:ext cx="16657936" cy="1096502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85" name="select(storms, contains(&quot;d&quot;))"/>
            <p:cNvSpPr txBox="1"/>
            <p:nvPr/>
          </p:nvSpPr>
          <p:spPr>
            <a:xfrm>
              <a:off x="149906" y="1523465"/>
              <a:ext cx="15761971" cy="8961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4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select(storms, </a:t>
              </a:r>
              <a:r>
                <a:rPr dirty="0">
                  <a:solidFill>
                    <a:schemeClr val="accent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contains("d")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3856681" y="4911531"/>
            <a:ext cx="16670638" cy="2478591"/>
            <a:chOff x="0" y="0"/>
            <a:chExt cx="16670636" cy="2478589"/>
          </a:xfrm>
        </p:grpSpPr>
        <p:sp>
          <p:nvSpPr>
            <p:cNvPr id="287" name="matches() - Select columns whose names match regular expression"/>
            <p:cNvSpPr txBox="1"/>
            <p:nvPr/>
          </p:nvSpPr>
          <p:spPr>
            <a:xfrm>
              <a:off x="0" y="0"/>
              <a:ext cx="16670637" cy="14295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 lnSpcReduction="10000"/>
            </a:bodyPr>
            <a:lstStyle/>
            <a:p>
              <a:pPr algn="l" defTabSz="554990">
                <a:defRPr sz="475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pPr>
              <a:r>
                <a:rPr b="1">
                  <a:latin typeface="Source Sans Pro"/>
                  <a:ea typeface="Source Sans Pro"/>
                  <a:cs typeface="Source Sans Pro"/>
                  <a:sym typeface="Source Sans Pro"/>
                </a:rPr>
                <a:t>matches() </a:t>
              </a:r>
              <a:r>
                <a:t>- Select columns whose names match regular expression</a:t>
              </a:r>
            </a:p>
          </p:txBody>
        </p:sp>
        <p:sp>
          <p:nvSpPr>
            <p:cNvPr id="288" name="Rectangle"/>
            <p:cNvSpPr/>
            <p:nvPr/>
          </p:nvSpPr>
          <p:spPr>
            <a:xfrm>
              <a:off x="6350" y="1382088"/>
              <a:ext cx="16657936" cy="1096502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89" name="select(storms, matches(&quot;^.{4}$&quot;))"/>
            <p:cNvSpPr txBox="1"/>
            <p:nvPr/>
          </p:nvSpPr>
          <p:spPr>
            <a:xfrm>
              <a:off x="149906" y="1523465"/>
              <a:ext cx="15761971" cy="8961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4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select(storms, </a:t>
              </a:r>
              <a:r>
                <a:rPr dirty="0">
                  <a:solidFill>
                    <a:schemeClr val="accent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matches("^.{4}$")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</p:grpSp>
      <p:grpSp>
        <p:nvGrpSpPr>
          <p:cNvPr id="294" name="Group"/>
          <p:cNvGrpSpPr/>
          <p:nvPr/>
        </p:nvGrpSpPr>
        <p:grpSpPr>
          <a:xfrm>
            <a:off x="3874064" y="7623984"/>
            <a:ext cx="16670638" cy="2478590"/>
            <a:chOff x="0" y="0"/>
            <a:chExt cx="16670636" cy="2478588"/>
          </a:xfrm>
        </p:grpSpPr>
        <p:sp>
          <p:nvSpPr>
            <p:cNvPr id="291" name="one_of() - Select columns whose names are one of a set"/>
            <p:cNvSpPr txBox="1"/>
            <p:nvPr/>
          </p:nvSpPr>
          <p:spPr>
            <a:xfrm>
              <a:off x="0" y="0"/>
              <a:ext cx="16670637" cy="14295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 algn="l">
                <a:defRPr sz="500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pPr>
              <a:r>
                <a:rPr b="1">
                  <a:latin typeface="Source Sans Pro"/>
                  <a:ea typeface="Source Sans Pro"/>
                  <a:cs typeface="Source Sans Pro"/>
                  <a:sym typeface="Source Sans Pro"/>
                </a:rPr>
                <a:t>one_of() </a:t>
              </a:r>
              <a:r>
                <a:t>- Select columns whose names are one of a set</a:t>
              </a:r>
            </a:p>
          </p:txBody>
        </p:sp>
        <p:sp>
          <p:nvSpPr>
            <p:cNvPr id="292" name="Rectangle"/>
            <p:cNvSpPr/>
            <p:nvPr/>
          </p:nvSpPr>
          <p:spPr>
            <a:xfrm>
              <a:off x="6350" y="1382087"/>
              <a:ext cx="16657936" cy="1096502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93" name="select(storms, one_of(c(&quot;storm&quot;, &quot;storms&quot;, &quot;Storm&quot;))"/>
            <p:cNvSpPr txBox="1"/>
            <p:nvPr/>
          </p:nvSpPr>
          <p:spPr>
            <a:xfrm>
              <a:off x="149906" y="1523465"/>
              <a:ext cx="15761971" cy="8961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 defTabSz="572516">
                <a:spcBef>
                  <a:spcPts val="1400"/>
                </a:spcBef>
                <a:defRPr sz="392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select(storms,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one_of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(c("storm", "storms", "Storm")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</p:grpSp>
      <p:grpSp>
        <p:nvGrpSpPr>
          <p:cNvPr id="298" name="Group"/>
          <p:cNvGrpSpPr/>
          <p:nvPr/>
        </p:nvGrpSpPr>
        <p:grpSpPr>
          <a:xfrm>
            <a:off x="3856681" y="10336436"/>
            <a:ext cx="16670638" cy="2478590"/>
            <a:chOff x="0" y="0"/>
            <a:chExt cx="16670636" cy="2478588"/>
          </a:xfrm>
        </p:grpSpPr>
        <p:sp>
          <p:nvSpPr>
            <p:cNvPr id="295" name="num_range() - Select columns named in prefix, number style"/>
            <p:cNvSpPr txBox="1"/>
            <p:nvPr/>
          </p:nvSpPr>
          <p:spPr>
            <a:xfrm>
              <a:off x="0" y="0"/>
              <a:ext cx="16670637" cy="14295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/>
            <a:p>
              <a:pPr algn="l">
                <a:defRPr sz="500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pPr>
              <a:r>
                <a:rPr b="1">
                  <a:latin typeface="Source Sans Pro"/>
                  <a:ea typeface="Source Sans Pro"/>
                  <a:cs typeface="Source Sans Pro"/>
                  <a:sym typeface="Source Sans Pro"/>
                </a:rPr>
                <a:t>num_range()</a:t>
              </a:r>
              <a:r>
                <a:t> - Select columns named in prefix, number style</a:t>
              </a:r>
            </a:p>
          </p:txBody>
        </p:sp>
        <p:sp>
          <p:nvSpPr>
            <p:cNvPr id="296" name="Rectangle"/>
            <p:cNvSpPr/>
            <p:nvPr/>
          </p:nvSpPr>
          <p:spPr>
            <a:xfrm>
              <a:off x="6350" y="1382087"/>
              <a:ext cx="16657936" cy="1096502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97" name="select(storms, num_range(&quot;x&quot;, 1:5))"/>
            <p:cNvSpPr txBox="1"/>
            <p:nvPr/>
          </p:nvSpPr>
          <p:spPr>
            <a:xfrm>
              <a:off x="149906" y="1523465"/>
              <a:ext cx="15761971" cy="8961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4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select(storms,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num_range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("x", 1:5)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0" grpId="1" animBg="1" advAuto="0"/>
      <p:bldP spid="294" grpId="2" animBg="1" advAuto="0"/>
      <p:bldP spid="298" grpId="3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data-transformation-cheatsheet.001.png" descr="data-transformation-cheatsheet.0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52738" y="3681663"/>
            <a:ext cx="9992660" cy="77216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301" name="pdf-dplyr.pdf" descr="pdf-dplyr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30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303" name="Shape"/>
          <p:cNvSpPr/>
          <p:nvPr/>
        </p:nvSpPr>
        <p:spPr>
          <a:xfrm flipH="1">
            <a:off x="8492959" y="4085829"/>
            <a:ext cx="14156464" cy="65216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345"/>
                </a:moveTo>
                <a:lnTo>
                  <a:pt x="16935" y="0"/>
                </a:lnTo>
                <a:lnTo>
                  <a:pt x="21600" y="17"/>
                </a:lnTo>
                <a:lnTo>
                  <a:pt x="21584" y="6429"/>
                </a:lnTo>
                <a:lnTo>
                  <a:pt x="14460" y="21600"/>
                </a:lnTo>
                <a:lnTo>
                  <a:pt x="0" y="1345"/>
                </a:lnTo>
                <a:close/>
              </a:path>
            </a:pathLst>
          </a:custGeom>
          <a:solidFill>
            <a:srgbClr val="000000">
              <a:alpha val="38947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04" name="Rectangle"/>
          <p:cNvSpPr/>
          <p:nvPr/>
        </p:nvSpPr>
        <p:spPr>
          <a:xfrm>
            <a:off x="8500679" y="4078578"/>
            <a:ext cx="3086291" cy="1963910"/>
          </a:xfrm>
          <a:prstGeom prst="rect">
            <a:avLst/>
          </a:prstGeom>
          <a:solidFill>
            <a:srgbClr val="53585F">
              <a:alpha val="60770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05" name="select() helpers"/>
          <p:cNvSpPr txBox="1"/>
          <p:nvPr/>
        </p:nvSpPr>
        <p:spPr>
          <a:xfrm>
            <a:off x="4025134" y="274768"/>
            <a:ext cx="16368497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select() helpers</a:t>
            </a:r>
          </a:p>
        </p:txBody>
      </p:sp>
      <p:pic>
        <p:nvPicPr>
          <p:cNvPr id="306" name="pdf-extract.pdf" descr="pdf-extract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167380" y="4493521"/>
            <a:ext cx="9498647" cy="6097884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309" name="Which of these is NOT a way to select the name and n columns together?…"/>
          <p:cNvSpPr txBox="1">
            <a:spLocks noGrp="1"/>
          </p:cNvSpPr>
          <p:nvPr>
            <p:ph type="body" idx="4294967295"/>
          </p:nvPr>
        </p:nvSpPr>
        <p:spPr>
          <a:xfrm>
            <a:off x="3721546" y="3687726"/>
            <a:ext cx="16940908" cy="8226310"/>
          </a:xfrm>
          <a:prstGeom prst="rect">
            <a:avLst/>
          </a:prstGeom>
        </p:spPr>
        <p:txBody>
          <a:bodyPr lIns="0" tIns="0" rIns="0" bIns="0"/>
          <a:lstStyle/>
          <a:p>
            <a:pPr marL="0" indent="0" defTabSz="531622">
              <a:spcBef>
                <a:spcPts val="2100"/>
              </a:spcBef>
              <a:buSzTx/>
              <a:buNone/>
              <a:defRPr sz="5824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Which of these is NOT a way to select the </a:t>
            </a:r>
            <a:r>
              <a:rPr b="1" dirty="0"/>
              <a:t>name</a:t>
            </a:r>
            <a:r>
              <a:rPr dirty="0"/>
              <a:t> and </a:t>
            </a:r>
            <a:r>
              <a:rPr b="1" dirty="0"/>
              <a:t>n</a:t>
            </a:r>
            <a:r>
              <a:rPr dirty="0"/>
              <a:t> columns together?</a:t>
            </a:r>
          </a:p>
          <a:p>
            <a:pPr marL="0" indent="0" defTabSz="531622">
              <a:spcBef>
                <a:spcPts val="5100"/>
              </a:spcBef>
              <a:buSzTx/>
              <a:buNone/>
              <a:defRPr sz="546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-c(year, sex, prop))</a:t>
            </a:r>
          </a:p>
          <a:p>
            <a:pPr marL="0" indent="0" defTabSz="531622">
              <a:spcBef>
                <a:spcPts val="5100"/>
              </a:spcBef>
              <a:buSzTx/>
              <a:buNone/>
              <a:defRPr sz="546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name:n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 defTabSz="531622">
              <a:spcBef>
                <a:spcPts val="5100"/>
              </a:spcBef>
              <a:buSzTx/>
              <a:buNone/>
              <a:defRPr sz="546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starts_with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("n"))</a:t>
            </a:r>
          </a:p>
          <a:p>
            <a:pPr marL="0" indent="0" defTabSz="531622">
              <a:spcBef>
                <a:spcPts val="5100"/>
              </a:spcBef>
              <a:buSzTx/>
              <a:buNone/>
              <a:defRPr sz="546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ends_with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("n"))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312" name="Which of these is NOT a way to select the name and n columns together?…"/>
          <p:cNvSpPr txBox="1">
            <a:spLocks noGrp="1"/>
          </p:cNvSpPr>
          <p:nvPr>
            <p:ph type="body" idx="4294967295"/>
          </p:nvPr>
        </p:nvSpPr>
        <p:spPr>
          <a:xfrm>
            <a:off x="3721546" y="3687726"/>
            <a:ext cx="16940908" cy="8226310"/>
          </a:xfrm>
          <a:prstGeom prst="rect">
            <a:avLst/>
          </a:prstGeom>
        </p:spPr>
        <p:txBody>
          <a:bodyPr lIns="0" tIns="0" rIns="0" bIns="0"/>
          <a:lstStyle/>
          <a:p>
            <a:pPr marL="0" indent="0" defTabSz="531622">
              <a:spcBef>
                <a:spcPts val="2100"/>
              </a:spcBef>
              <a:buSzTx/>
              <a:buNone/>
              <a:defRPr sz="5824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Which of these is NOT a way to select the </a:t>
            </a:r>
            <a:r>
              <a:rPr b="1" dirty="0"/>
              <a:t>name</a:t>
            </a:r>
            <a:r>
              <a:rPr dirty="0"/>
              <a:t> and </a:t>
            </a:r>
            <a:r>
              <a:rPr b="1" dirty="0"/>
              <a:t>n</a:t>
            </a:r>
            <a:r>
              <a:rPr dirty="0"/>
              <a:t> columns together?</a:t>
            </a:r>
          </a:p>
          <a:p>
            <a:pPr marL="0" indent="0" defTabSz="531622">
              <a:spcBef>
                <a:spcPts val="5100"/>
              </a:spcBef>
              <a:buSzTx/>
              <a:buNone/>
              <a:defRPr sz="5460">
                <a:solidFill>
                  <a:schemeClr val="accent1">
                    <a:hueOff val="47394"/>
                    <a:satOff val="-25753"/>
                    <a:lumOff val="-7544"/>
                    <a:alpha val="24478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-c(year, sex, prop))</a:t>
            </a:r>
          </a:p>
          <a:p>
            <a:pPr marL="0" indent="0" defTabSz="531622">
              <a:spcBef>
                <a:spcPts val="5100"/>
              </a:spcBef>
              <a:buSzTx/>
              <a:buNone/>
              <a:defRPr sz="5460">
                <a:solidFill>
                  <a:schemeClr val="accent1">
                    <a:hueOff val="47394"/>
                    <a:satOff val="-25753"/>
                    <a:lumOff val="-7544"/>
                    <a:alpha val="24478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name:n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 defTabSz="531622">
              <a:spcBef>
                <a:spcPts val="5100"/>
              </a:spcBef>
              <a:buSzTx/>
              <a:buNone/>
              <a:defRPr sz="5460">
                <a:solidFill>
                  <a:schemeClr val="accent1">
                    <a:hueOff val="47394"/>
                    <a:satOff val="-25753"/>
                    <a:lumOff val="-7544"/>
                    <a:alpha val="24478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starts_with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("n"))</a:t>
            </a:r>
          </a:p>
          <a:p>
            <a:pPr marL="0" indent="0" defTabSz="531622">
              <a:spcBef>
                <a:spcPts val="5100"/>
              </a:spcBef>
              <a:buSzTx/>
              <a:buNone/>
              <a:defRPr sz="546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ends_with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("n"))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filter()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filter()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31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18" name="filter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filter()</a:t>
            </a:r>
          </a:p>
        </p:txBody>
      </p:sp>
      <p:sp>
        <p:nvSpPr>
          <p:cNvPr id="319" name="Extract rows that meet logical criteria."/>
          <p:cNvSpPr txBox="1"/>
          <p:nvPr/>
        </p:nvSpPr>
        <p:spPr>
          <a:xfrm>
            <a:off x="3365789" y="3216421"/>
            <a:ext cx="16368496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Extract rows that meet logical criteria.</a:t>
            </a:r>
          </a:p>
        </p:txBody>
      </p:sp>
      <p:sp>
        <p:nvSpPr>
          <p:cNvPr id="320" name="Rectangle"/>
          <p:cNvSpPr/>
          <p:nvPr/>
        </p:nvSpPr>
        <p:spPr>
          <a:xfrm>
            <a:off x="3365789" y="4598509"/>
            <a:ext cx="17639904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21" name="filter(.data, … )"/>
          <p:cNvSpPr txBox="1"/>
          <p:nvPr/>
        </p:nvSpPr>
        <p:spPr>
          <a:xfrm>
            <a:off x="3680926" y="4968486"/>
            <a:ext cx="1576197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.data, … 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grpSp>
        <p:nvGrpSpPr>
          <p:cNvPr id="324" name="Group"/>
          <p:cNvGrpSpPr/>
          <p:nvPr/>
        </p:nvGrpSpPr>
        <p:grpSpPr>
          <a:xfrm>
            <a:off x="3359439" y="5815606"/>
            <a:ext cx="11786443" cy="4657726"/>
            <a:chOff x="0" y="-1482725"/>
            <a:chExt cx="11786441" cy="4657725"/>
          </a:xfrm>
        </p:grpSpPr>
        <p:sp>
          <p:nvSpPr>
            <p:cNvPr id="322" name="one or more logical tests (filter returns each row for which the test is TRUE)"/>
            <p:cNvSpPr/>
            <p:nvPr/>
          </p:nvSpPr>
          <p:spPr>
            <a:xfrm>
              <a:off x="4551807" y="-1293019"/>
              <a:ext cx="7234635" cy="44680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64" y="0"/>
                  </a:moveTo>
                  <a:lnTo>
                    <a:pt x="2185" y="6251"/>
                  </a:lnTo>
                  <a:lnTo>
                    <a:pt x="1290" y="6251"/>
                  </a:lnTo>
                  <a:cubicBezTo>
                    <a:pt x="578" y="6251"/>
                    <a:pt x="0" y="7186"/>
                    <a:pt x="0" y="8340"/>
                  </a:cubicBezTo>
                  <a:lnTo>
                    <a:pt x="0" y="19511"/>
                  </a:lnTo>
                  <a:cubicBezTo>
                    <a:pt x="0" y="20665"/>
                    <a:pt x="578" y="21600"/>
                    <a:pt x="1290" y="21600"/>
                  </a:cubicBezTo>
                  <a:lnTo>
                    <a:pt x="20310" y="21600"/>
                  </a:lnTo>
                  <a:cubicBezTo>
                    <a:pt x="21022" y="21600"/>
                    <a:pt x="21600" y="20665"/>
                    <a:pt x="21600" y="19511"/>
                  </a:cubicBezTo>
                  <a:lnTo>
                    <a:pt x="21600" y="8340"/>
                  </a:lnTo>
                  <a:cubicBezTo>
                    <a:pt x="21600" y="7186"/>
                    <a:pt x="21022" y="6251"/>
                    <a:pt x="20310" y="6251"/>
                  </a:cubicBezTo>
                  <a:lnTo>
                    <a:pt x="2943" y="6251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A0C283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/>
            <a:p>
              <a:pPr>
                <a:lnSpc>
                  <a:spcPct val="90000"/>
                </a:lnSpc>
                <a:defRPr sz="47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one or more logical tests </a:t>
              </a:r>
              <a:r>
                <a:rPr b="0"/>
                <a:t>(filter returns each row for which the test is TRUE)</a:t>
              </a:r>
            </a:p>
          </p:txBody>
        </p:sp>
        <p:sp>
          <p:nvSpPr>
            <p:cNvPr id="323" name="data frame to transform"/>
            <p:cNvSpPr/>
            <p:nvPr/>
          </p:nvSpPr>
          <p:spPr>
            <a:xfrm>
              <a:off x="0" y="-1482725"/>
              <a:ext cx="4191000" cy="46577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53" y="0"/>
                  </a:moveTo>
                  <a:lnTo>
                    <a:pt x="18802" y="6876"/>
                  </a:lnTo>
                  <a:lnTo>
                    <a:pt x="2228" y="6876"/>
                  </a:lnTo>
                  <a:cubicBezTo>
                    <a:pt x="997" y="6876"/>
                    <a:pt x="0" y="7773"/>
                    <a:pt x="0" y="8880"/>
                  </a:cubicBezTo>
                  <a:lnTo>
                    <a:pt x="0" y="19596"/>
                  </a:lnTo>
                  <a:cubicBezTo>
                    <a:pt x="0" y="20703"/>
                    <a:pt x="997" y="21600"/>
                    <a:pt x="2228" y="21600"/>
                  </a:cubicBezTo>
                  <a:lnTo>
                    <a:pt x="19372" y="21600"/>
                  </a:lnTo>
                  <a:cubicBezTo>
                    <a:pt x="20603" y="21600"/>
                    <a:pt x="21600" y="20703"/>
                    <a:pt x="21600" y="19596"/>
                  </a:cubicBezTo>
                  <a:lnTo>
                    <a:pt x="21600" y="8880"/>
                  </a:lnTo>
                  <a:cubicBezTo>
                    <a:pt x="21600" y="8010"/>
                    <a:pt x="20979" y="7276"/>
                    <a:pt x="20117" y="6999"/>
                  </a:cubicBezTo>
                  <a:lnTo>
                    <a:pt x="19753" y="0"/>
                  </a:lnTo>
                  <a:close/>
                </a:path>
              </a:pathLst>
            </a:custGeom>
            <a:solidFill>
              <a:srgbClr val="78AAD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lnSpc>
                  <a:spcPct val="90000"/>
                </a:lnSpc>
                <a:defRPr sz="47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data frame to transform</a:t>
              </a:r>
            </a:p>
          </p:txBody>
        </p:sp>
      </p:grp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28" name="Rectangle"/>
          <p:cNvSpPr/>
          <p:nvPr/>
        </p:nvSpPr>
        <p:spPr>
          <a:xfrm>
            <a:off x="3365789" y="4598509"/>
            <a:ext cx="17639904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29" name="filter(.data, … )"/>
          <p:cNvSpPr txBox="1"/>
          <p:nvPr/>
        </p:nvSpPr>
        <p:spPr>
          <a:xfrm>
            <a:off x="3680926" y="4968486"/>
            <a:ext cx="1576197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.data, … 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330" name="common syntax"/>
          <p:cNvSpPr txBox="1"/>
          <p:nvPr/>
        </p:nvSpPr>
        <p:spPr>
          <a:xfrm>
            <a:off x="4007752" y="783364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common syntax</a:t>
            </a:r>
          </a:p>
        </p:txBody>
      </p:sp>
      <p:sp>
        <p:nvSpPr>
          <p:cNvPr id="331" name="Each function takes a data frame / tibble as its first argument and returns a data frame / tibble."/>
          <p:cNvSpPr txBox="1"/>
          <p:nvPr/>
        </p:nvSpPr>
        <p:spPr>
          <a:xfrm>
            <a:off x="3359439" y="2711902"/>
            <a:ext cx="17652604" cy="1781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 defTabSz="514095">
              <a:defRPr sz="528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Each function takes a data frame / tibble as its first argument and returns a data frame / tibble.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9CBC291-B944-465D-BD9F-887C2F21B4E8}"/>
              </a:ext>
            </a:extLst>
          </p:cNvPr>
          <p:cNvSpPr/>
          <p:nvPr/>
        </p:nvSpPr>
        <p:spPr>
          <a:xfrm>
            <a:off x="3359439" y="6913951"/>
            <a:ext cx="3562556" cy="2066522"/>
          </a:xfrm>
          <a:prstGeom prst="wedgeRoundRectCallout">
            <a:avLst>
              <a:gd name="adj1" fmla="val -17813"/>
              <a:gd name="adj2" fmla="val -104081"/>
              <a:gd name="adj3" fmla="val 16667"/>
            </a:avLst>
          </a:prstGeom>
          <a:solidFill>
            <a:srgbClr val="929292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600" dirty="0" err="1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d</a:t>
            </a:r>
            <a:r>
              <a:rPr kumimoji="0" lang="en-GB" sz="5600" b="0" i="0" u="none" strike="noStrike" cap="none" spc="0" normalizeH="0" baseline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plyr</a:t>
            </a:r>
            <a:r>
              <a:rPr kumimoji="0" lang="en-GB" sz="5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 function</a:t>
            </a: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5DD7C18D-BD76-45CC-9722-779EA1D10137}"/>
              </a:ext>
            </a:extLst>
          </p:cNvPr>
          <p:cNvSpPr/>
          <p:nvPr/>
        </p:nvSpPr>
        <p:spPr>
          <a:xfrm>
            <a:off x="7122056" y="6913951"/>
            <a:ext cx="4439855" cy="2066522"/>
          </a:xfrm>
          <a:prstGeom prst="wedgeRoundRectCallout">
            <a:avLst>
              <a:gd name="adj1" fmla="val -38408"/>
              <a:gd name="adj2" fmla="val -113625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60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data frame to transform</a:t>
            </a:r>
            <a:endParaRPr kumimoji="0" lang="en-GB" sz="5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id="{6754625D-AF92-4C01-87E0-B941299E536A}"/>
              </a:ext>
            </a:extLst>
          </p:cNvPr>
          <p:cNvSpPr/>
          <p:nvPr/>
        </p:nvSpPr>
        <p:spPr>
          <a:xfrm>
            <a:off x="11761972" y="6913951"/>
            <a:ext cx="5862640" cy="2066522"/>
          </a:xfrm>
          <a:prstGeom prst="wedgeRoundRectCallout">
            <a:avLst>
              <a:gd name="adj1" fmla="val -94068"/>
              <a:gd name="adj2" fmla="val -107552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60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Function specific arguments</a:t>
            </a:r>
            <a:endParaRPr kumimoji="0" lang="en-GB" sz="5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7" name="Table"/>
          <p:cNvGraphicFramePr/>
          <p:nvPr/>
        </p:nvGraphicFramePr>
        <p:xfrm>
          <a:off x="3365789" y="7441444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33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40" name="filter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filter()</a:t>
            </a:r>
          </a:p>
        </p:txBody>
      </p:sp>
      <p:sp>
        <p:nvSpPr>
          <p:cNvPr id="341" name="Extract rows that meet logical criteria."/>
          <p:cNvSpPr txBox="1"/>
          <p:nvPr/>
        </p:nvSpPr>
        <p:spPr>
          <a:xfrm>
            <a:off x="3365789" y="3216421"/>
            <a:ext cx="16368496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Extract rows that meet logical criteria.</a:t>
            </a:r>
          </a:p>
        </p:txBody>
      </p:sp>
      <p:sp>
        <p:nvSpPr>
          <p:cNvPr id="342" name="babynames"/>
          <p:cNvSpPr txBox="1"/>
          <p:nvPr/>
        </p:nvSpPr>
        <p:spPr>
          <a:xfrm>
            <a:off x="5835400" y="6542232"/>
            <a:ext cx="3204131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babynames</a:t>
            </a:r>
          </a:p>
        </p:txBody>
      </p:sp>
      <p:sp>
        <p:nvSpPr>
          <p:cNvPr id="343" name="Arrow"/>
          <p:cNvSpPr/>
          <p:nvPr/>
        </p:nvSpPr>
        <p:spPr>
          <a:xfrm>
            <a:off x="11814740" y="8766491"/>
            <a:ext cx="754520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344" name="Table"/>
          <p:cNvGraphicFramePr/>
          <p:nvPr/>
        </p:nvGraphicFramePr>
        <p:xfrm>
          <a:off x="12881209" y="7441444"/>
          <a:ext cx="8143349" cy="3556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90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90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90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90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45" name="Rectangle"/>
          <p:cNvSpPr/>
          <p:nvPr/>
        </p:nvSpPr>
        <p:spPr>
          <a:xfrm>
            <a:off x="3365789" y="4598509"/>
            <a:ext cx="17639904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6" name="filter(babynames, name == &quot;Garrett&quot;)"/>
          <p:cNvSpPr txBox="1"/>
          <p:nvPr/>
        </p:nvSpPr>
        <p:spPr>
          <a:xfrm>
            <a:off x="3680926" y="4968486"/>
            <a:ext cx="1576197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name == "Garrett"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abyname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babynames</a:t>
            </a:r>
          </a:p>
        </p:txBody>
      </p:sp>
      <p:pic>
        <p:nvPicPr>
          <p:cNvPr id="124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6" name="Names of male and female babies born in the US from 1880 to 2015. 1.8M rows."/>
          <p:cNvSpPr txBox="1"/>
          <p:nvPr/>
        </p:nvSpPr>
        <p:spPr>
          <a:xfrm>
            <a:off x="8930988" y="4028889"/>
            <a:ext cx="12509643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 lnSpcReduction="20000"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Names of male and female babies born in the US from 1880 to 2015. 1.8M rows.</a:t>
            </a:r>
          </a:p>
        </p:txBody>
      </p:sp>
      <p:sp>
        <p:nvSpPr>
          <p:cNvPr id="127" name="Rectangle"/>
          <p:cNvSpPr/>
          <p:nvPr/>
        </p:nvSpPr>
        <p:spPr>
          <a:xfrm>
            <a:off x="9065476" y="6508795"/>
            <a:ext cx="12952956" cy="255544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8" name="# install.packages(&quot;babynames&quot;)…"/>
          <p:cNvSpPr txBox="1"/>
          <p:nvPr/>
        </p:nvSpPr>
        <p:spPr>
          <a:xfrm>
            <a:off x="9430195" y="6840673"/>
            <a:ext cx="13276433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grpSp>
        <p:nvGrpSpPr>
          <p:cNvPr id="140" name="Group"/>
          <p:cNvGrpSpPr/>
          <p:nvPr/>
        </p:nvGrpSpPr>
        <p:grpSpPr>
          <a:xfrm>
            <a:off x="1912448" y="4487404"/>
            <a:ext cx="6015593" cy="4380991"/>
            <a:chOff x="0" y="0"/>
            <a:chExt cx="6015592" cy="4380990"/>
          </a:xfrm>
        </p:grpSpPr>
        <p:grpSp>
          <p:nvGrpSpPr>
            <p:cNvPr id="138" name="Group"/>
            <p:cNvGrpSpPr/>
            <p:nvPr/>
          </p:nvGrpSpPr>
          <p:grpSpPr>
            <a:xfrm>
              <a:off x="349207" y="0"/>
              <a:ext cx="5666385" cy="4380989"/>
              <a:chOff x="0" y="0"/>
              <a:chExt cx="5666384" cy="4380988"/>
            </a:xfrm>
          </p:grpSpPr>
          <p:sp>
            <p:nvSpPr>
              <p:cNvPr id="129" name="Rectangle"/>
              <p:cNvSpPr/>
              <p:nvPr/>
            </p:nvSpPr>
            <p:spPr>
              <a:xfrm>
                <a:off x="923923" y="17923"/>
                <a:ext cx="4742462" cy="3604272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0" name="Rectangle"/>
              <p:cNvSpPr/>
              <p:nvPr/>
            </p:nvSpPr>
            <p:spPr>
              <a:xfrm>
                <a:off x="876498" y="776717"/>
                <a:ext cx="4742462" cy="2845478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1" name="Rectangle"/>
              <p:cNvSpPr/>
              <p:nvPr/>
            </p:nvSpPr>
            <p:spPr>
              <a:xfrm rot="19050000">
                <a:off x="238521" y="260770"/>
                <a:ext cx="1233041" cy="1185617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2" name="Triangle"/>
              <p:cNvSpPr/>
              <p:nvPr/>
            </p:nvSpPr>
            <p:spPr>
              <a:xfrm rot="10800000" flipH="1">
                <a:off x="4717892" y="3622194"/>
                <a:ext cx="901068" cy="7587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3" name="Rectangle"/>
              <p:cNvSpPr/>
              <p:nvPr/>
            </p:nvSpPr>
            <p:spPr>
              <a:xfrm>
                <a:off x="22855" y="776717"/>
                <a:ext cx="4742462" cy="3604272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4" name="Triangle"/>
              <p:cNvSpPr/>
              <p:nvPr/>
            </p:nvSpPr>
            <p:spPr>
              <a:xfrm rot="16200000" flipH="1">
                <a:off x="2299236" y="1772634"/>
                <a:ext cx="3367149" cy="1565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5" name="Triangle"/>
              <p:cNvSpPr/>
              <p:nvPr/>
            </p:nvSpPr>
            <p:spPr>
              <a:xfrm rot="5400000">
                <a:off x="-878213" y="1772634"/>
                <a:ext cx="3367149" cy="1565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6" name="Triangle"/>
              <p:cNvSpPr/>
              <p:nvPr/>
            </p:nvSpPr>
            <p:spPr>
              <a:xfrm rot="10800000" flipH="1">
                <a:off x="22855" y="776717"/>
                <a:ext cx="4742462" cy="28454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9B38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7" name="Triangle"/>
              <p:cNvSpPr/>
              <p:nvPr/>
            </p:nvSpPr>
            <p:spPr>
              <a:xfrm flipH="1">
                <a:off x="4717892" y="112772"/>
                <a:ext cx="901068" cy="7587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139" name="R package"/>
            <p:cNvSpPr txBox="1"/>
            <p:nvPr/>
          </p:nvSpPr>
          <p:spPr>
            <a:xfrm>
              <a:off x="-1" y="336082"/>
              <a:ext cx="5492815" cy="40449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5200">
                  <a:solidFill>
                    <a:srgbClr val="7A43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lvl1pPr>
            </a:lstStyle>
            <a:p>
              <a:r>
                <a:t>R package</a:t>
              </a:r>
            </a:p>
          </p:txBody>
        </p:sp>
      </p:grp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8" name="Table"/>
          <p:cNvGraphicFramePr/>
          <p:nvPr/>
        </p:nvGraphicFramePr>
        <p:xfrm>
          <a:off x="3365789" y="7441444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349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35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51" name="filter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filter()</a:t>
            </a:r>
          </a:p>
        </p:txBody>
      </p:sp>
      <p:sp>
        <p:nvSpPr>
          <p:cNvPr id="352" name="Extract rows that meet logical criteria."/>
          <p:cNvSpPr txBox="1"/>
          <p:nvPr/>
        </p:nvSpPr>
        <p:spPr>
          <a:xfrm>
            <a:off x="3365789" y="3216421"/>
            <a:ext cx="16368496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Extract rows that meet logical criteria.</a:t>
            </a:r>
          </a:p>
        </p:txBody>
      </p:sp>
      <p:sp>
        <p:nvSpPr>
          <p:cNvPr id="353" name="babynames"/>
          <p:cNvSpPr txBox="1"/>
          <p:nvPr/>
        </p:nvSpPr>
        <p:spPr>
          <a:xfrm>
            <a:off x="5835400" y="6542232"/>
            <a:ext cx="3204131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babynames</a:t>
            </a:r>
          </a:p>
        </p:txBody>
      </p:sp>
      <p:sp>
        <p:nvSpPr>
          <p:cNvPr id="354" name="Rectangle"/>
          <p:cNvSpPr/>
          <p:nvPr/>
        </p:nvSpPr>
        <p:spPr>
          <a:xfrm>
            <a:off x="3365789" y="4598509"/>
            <a:ext cx="17639904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5" name="filter(babynames, name == &quot;Garrett&quot;)"/>
          <p:cNvSpPr txBox="1"/>
          <p:nvPr/>
        </p:nvSpPr>
        <p:spPr>
          <a:xfrm>
            <a:off x="3680926" y="4968486"/>
            <a:ext cx="1576197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name == "Garrett"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82AD8D27-9393-493A-9063-7D2058EA3AE6}"/>
              </a:ext>
            </a:extLst>
          </p:cNvPr>
          <p:cNvSpPr/>
          <p:nvPr/>
        </p:nvSpPr>
        <p:spPr>
          <a:xfrm>
            <a:off x="11824275" y="7451474"/>
            <a:ext cx="9193936" cy="4756620"/>
          </a:xfrm>
          <a:prstGeom prst="wedgeRoundRectCallout">
            <a:avLst>
              <a:gd name="adj1" fmla="val -42674"/>
              <a:gd name="adj2" fmla="val -90183"/>
              <a:gd name="adj3" fmla="val 16667"/>
            </a:avLst>
          </a:prstGeom>
          <a:solidFill>
            <a:schemeClr val="tx1">
              <a:lumMod val="75000"/>
              <a:lumOff val="25000"/>
            </a:schemeClr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= sets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(returns nothing)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 lang="en-GB" sz="6000" dirty="0"/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== tests if  equal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(returns TRUE or FALSE)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35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60" name="Logical test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Logical tests</a:t>
            </a:r>
          </a:p>
        </p:txBody>
      </p:sp>
      <p:sp>
        <p:nvSpPr>
          <p:cNvPr id="361" name="?Comparison"/>
          <p:cNvSpPr txBox="1"/>
          <p:nvPr/>
        </p:nvSpPr>
        <p:spPr>
          <a:xfrm>
            <a:off x="9970767" y="3743290"/>
            <a:ext cx="4987437" cy="1129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normAutofit/>
          </a:bodyPr>
          <a:lstStyle>
            <a:lvl1pPr algn="l">
              <a:spcBef>
                <a:spcPts val="1200"/>
              </a:spcBef>
              <a:defRPr sz="60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?Comparison</a:t>
            </a:r>
          </a:p>
        </p:txBody>
      </p:sp>
      <p:graphicFrame>
        <p:nvGraphicFramePr>
          <p:cNvPr id="362" name="Table"/>
          <p:cNvGraphicFramePr/>
          <p:nvPr/>
        </p:nvGraphicFramePr>
        <p:xfrm>
          <a:off x="7013489" y="4966975"/>
          <a:ext cx="10391785" cy="85344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33836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08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54765">
                <a:tc>
                  <a:txBody>
                    <a:bodyPr/>
                    <a:lstStyle/>
                    <a:p>
                      <a:pPr defTabSz="914400">
                        <a:defRPr sz="4500">
                          <a:solidFill>
                            <a:srgbClr val="A6AAA9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rPr>
                          <a:solidFill>
                            <a:srgbClr val="D6D6D6"/>
                          </a:solidFill>
                        </a:rPr>
                        <a:t>x</a:t>
                      </a:r>
                      <a:r>
                        <a:t> </a:t>
                      </a:r>
                      <a:r>
                        <a:rPr>
                          <a:solidFill>
                            <a:srgbClr val="000000"/>
                          </a:solidFill>
                        </a:rPr>
                        <a:t>&lt;</a:t>
                      </a:r>
                      <a:r>
                        <a:t> 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Less than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4765">
                <a:tc>
                  <a:txBody>
                    <a:bodyPr/>
                    <a:lstStyle/>
                    <a:p>
                      <a:pPr defTabSz="914400">
                        <a:defRPr sz="4500">
                          <a:solidFill>
                            <a:srgbClr val="A6AAA9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rPr>
                          <a:solidFill>
                            <a:srgbClr val="D6D6D6"/>
                          </a:solidFill>
                        </a:rPr>
                        <a:t>x</a:t>
                      </a:r>
                      <a:r>
                        <a:t> </a:t>
                      </a:r>
                      <a:r>
                        <a:rPr>
                          <a:solidFill>
                            <a:srgbClr val="000000"/>
                          </a:solidFill>
                        </a:rPr>
                        <a:t>&gt;</a:t>
                      </a:r>
                      <a:r>
                        <a:t> 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Greater than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54765">
                <a:tc>
                  <a:txBody>
                    <a:bodyPr/>
                    <a:lstStyle/>
                    <a:p>
                      <a:pPr defTabSz="914400">
                        <a:defRPr sz="4500">
                          <a:solidFill>
                            <a:srgbClr val="A6AAA9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rPr>
                          <a:solidFill>
                            <a:srgbClr val="D6D6D6"/>
                          </a:solidFill>
                        </a:rPr>
                        <a:t>x</a:t>
                      </a:r>
                      <a:r>
                        <a:t> </a:t>
                      </a:r>
                      <a:r>
                        <a:rPr>
                          <a:solidFill>
                            <a:srgbClr val="000000"/>
                          </a:solidFill>
                        </a:rPr>
                        <a:t>==</a:t>
                      </a:r>
                      <a:r>
                        <a:t> 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Equal to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4765">
                <a:tc>
                  <a:txBody>
                    <a:bodyPr/>
                    <a:lstStyle/>
                    <a:p>
                      <a:pPr defTabSz="914400">
                        <a:defRPr sz="4500">
                          <a:solidFill>
                            <a:srgbClr val="A6AAA9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rPr>
                          <a:solidFill>
                            <a:srgbClr val="D6D6D6"/>
                          </a:solidFill>
                        </a:rPr>
                        <a:t>x</a:t>
                      </a:r>
                      <a:r>
                        <a:t> </a:t>
                      </a:r>
                      <a:r>
                        <a:rPr>
                          <a:solidFill>
                            <a:srgbClr val="000000"/>
                          </a:solidFill>
                        </a:rPr>
                        <a:t>&lt;=</a:t>
                      </a:r>
                      <a:r>
                        <a:t> 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Less than or equal to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54765">
                <a:tc>
                  <a:txBody>
                    <a:bodyPr/>
                    <a:lstStyle/>
                    <a:p>
                      <a:pPr defTabSz="914400">
                        <a:defRPr sz="4500">
                          <a:solidFill>
                            <a:srgbClr val="A6AAA9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rPr>
                          <a:solidFill>
                            <a:srgbClr val="D6D6D6"/>
                          </a:solidFill>
                        </a:rPr>
                        <a:t>x</a:t>
                      </a:r>
                      <a:r>
                        <a:t> </a:t>
                      </a:r>
                      <a:r>
                        <a:rPr>
                          <a:solidFill>
                            <a:srgbClr val="000000"/>
                          </a:solidFill>
                        </a:rPr>
                        <a:t>&gt;=</a:t>
                      </a:r>
                      <a:r>
                        <a:t> 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Greater than or equal to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4765">
                <a:tc>
                  <a:txBody>
                    <a:bodyPr/>
                    <a:lstStyle/>
                    <a:p>
                      <a:pPr defTabSz="914400">
                        <a:defRPr sz="4500">
                          <a:solidFill>
                            <a:srgbClr val="A6AAA9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rPr>
                          <a:solidFill>
                            <a:srgbClr val="D6D6D6"/>
                          </a:solidFill>
                        </a:rPr>
                        <a:t>x</a:t>
                      </a:r>
                      <a:r>
                        <a:t> </a:t>
                      </a:r>
                      <a:r>
                        <a:rPr>
                          <a:solidFill>
                            <a:srgbClr val="000000"/>
                          </a:solidFill>
                        </a:rPr>
                        <a:t>!=</a:t>
                      </a:r>
                      <a:r>
                        <a:t> 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Not equal to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54765">
                <a:tc>
                  <a:txBody>
                    <a:bodyPr/>
                    <a:lstStyle/>
                    <a:p>
                      <a:pPr defTabSz="914400">
                        <a:defRPr sz="4500">
                          <a:solidFill>
                            <a:srgbClr val="A6AAA9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rPr>
                          <a:solidFill>
                            <a:srgbClr val="D6D6D6"/>
                          </a:solidFill>
                        </a:rPr>
                        <a:t>x</a:t>
                      </a:r>
                      <a:r>
                        <a:t> </a:t>
                      </a:r>
                      <a:r>
                        <a:rPr>
                          <a:solidFill>
                            <a:srgbClr val="000000"/>
                          </a:solidFill>
                        </a:rPr>
                        <a:t>%in%</a:t>
                      </a:r>
                      <a:r>
                        <a:t> 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Group membership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54765">
                <a:tc>
                  <a:txBody>
                    <a:bodyPr/>
                    <a:lstStyle/>
                    <a:p>
                      <a:pPr defTabSz="914400">
                        <a:defRPr sz="4500">
                          <a:solidFill>
                            <a:srgbClr val="A6AAA9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rPr>
                          <a:solidFill>
                            <a:srgbClr val="000000"/>
                          </a:solidFill>
                        </a:rPr>
                        <a:t>is.na(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x</a:t>
                      </a:r>
                      <a:r>
                        <a:rPr>
                          <a:solidFill>
                            <a:srgbClr val="000000"/>
                          </a:solidFill>
                        </a:rPr>
                        <a:t>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Is NA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54765">
                <a:tc>
                  <a:txBody>
                    <a:bodyPr/>
                    <a:lstStyle/>
                    <a:p>
                      <a:pPr defTabSz="914400">
                        <a:defRPr sz="4500">
                          <a:solidFill>
                            <a:srgbClr val="A6AAA9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rPr>
                          <a:solidFill>
                            <a:srgbClr val="000000"/>
                          </a:solidFill>
                        </a:rPr>
                        <a:t>!is.na(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x</a:t>
                      </a:r>
                      <a:r>
                        <a:rPr>
                          <a:solidFill>
                            <a:srgbClr val="000000"/>
                          </a:solidFill>
                        </a:rPr>
                        <a:t>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Is not NA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Your Turn 2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2</a:t>
            </a:r>
          </a:p>
        </p:txBody>
      </p:sp>
      <p:sp>
        <p:nvSpPr>
          <p:cNvPr id="365" name="See if you can use the logical operators to manipulate our code below to show:…"/>
          <p:cNvSpPr txBox="1">
            <a:spLocks noGrp="1"/>
          </p:cNvSpPr>
          <p:nvPr>
            <p:ph type="body" idx="4294967295"/>
          </p:nvPr>
        </p:nvSpPr>
        <p:spPr>
          <a:xfrm>
            <a:off x="1974975" y="3299547"/>
            <a:ext cx="20079194" cy="9001481"/>
          </a:xfrm>
          <a:prstGeom prst="rect">
            <a:avLst/>
          </a:prstGeom>
        </p:spPr>
        <p:txBody>
          <a:bodyPr lIns="0" tIns="0" rIns="0" bIns="0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See if you can use the logical operators to manipulate our code below to show: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	•	All of the names where </a:t>
            </a:r>
            <a:r>
              <a:rPr b="1"/>
              <a:t>prop</a:t>
            </a:r>
            <a:r>
              <a:t> is greater than or equal to 0.08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	•	All of the children named “Sea”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	•	All of the names that have a missing value for </a:t>
            </a:r>
            <a:r>
              <a:rPr b="1"/>
              <a:t>n</a:t>
            </a:r>
            <a:r>
              <a:t> </a:t>
            </a:r>
          </a:p>
          <a:p>
            <a:pPr marL="0" indent="0" defTabSz="584200">
              <a:spcBef>
                <a:spcPts val="22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(Hint: this should return an empty data set).</a:t>
            </a:r>
          </a:p>
        </p:txBody>
      </p:sp>
      <p:pic>
        <p:nvPicPr>
          <p:cNvPr id="366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0000" fill="hold"/>
                                        <p:tgtEl>
                                          <p:spTgt spid="3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66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69" name="Rectangle"/>
          <p:cNvSpPr/>
          <p:nvPr/>
        </p:nvSpPr>
        <p:spPr>
          <a:xfrm>
            <a:off x="1136775" y="1312337"/>
            <a:ext cx="22091220" cy="410775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0" name="filter(babynames, prop &gt;= 0.08)…"/>
          <p:cNvSpPr txBox="1"/>
          <p:nvPr/>
        </p:nvSpPr>
        <p:spPr>
          <a:xfrm>
            <a:off x="1430821" y="1428314"/>
            <a:ext cx="21841984" cy="3875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prop &gt;= 0.08)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year   sex    name     n       prop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  1880     M    John  9655 0.08154630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2  1880     M William  9531 0.08049899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3  1881     M    John  8769 0.08098299</a:t>
            </a:r>
          </a:p>
        </p:txBody>
      </p:sp>
      <p:sp>
        <p:nvSpPr>
          <p:cNvPr id="371" name="Rectangle"/>
          <p:cNvSpPr/>
          <p:nvPr/>
        </p:nvSpPr>
        <p:spPr>
          <a:xfrm>
            <a:off x="1117545" y="5743940"/>
            <a:ext cx="22091220" cy="436705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2" name="filter(babynames, name == &quot;Sea&quot;)…"/>
          <p:cNvSpPr txBox="1"/>
          <p:nvPr/>
        </p:nvSpPr>
        <p:spPr>
          <a:xfrm>
            <a:off x="1411591" y="5809117"/>
            <a:ext cx="21841984" cy="4236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name == "Sea")</a:t>
            </a:r>
          </a:p>
          <a:p>
            <a:pPr algn="l" defTabSz="537463">
              <a:spcBef>
                <a:spcPts val="900"/>
              </a:spcBef>
              <a:defRPr sz="3312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year   sex  name     n         prop</a:t>
            </a:r>
          </a:p>
          <a:p>
            <a:pPr algn="l" defTabSz="537463">
              <a:spcBef>
                <a:spcPts val="900"/>
              </a:spcBef>
              <a:defRPr sz="3312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  1982     F   Sea     5 2.756771e-06</a:t>
            </a:r>
          </a:p>
          <a:p>
            <a:pPr algn="l" defTabSz="537463">
              <a:spcBef>
                <a:spcPts val="900"/>
              </a:spcBef>
              <a:defRPr sz="3312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2  1985     M   Sea     6 3.119547e-06</a:t>
            </a:r>
          </a:p>
          <a:p>
            <a:pPr algn="l" defTabSz="537463">
              <a:spcBef>
                <a:spcPts val="900"/>
              </a:spcBef>
              <a:defRPr sz="3312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3  1986     M   Sea     5 2.603512e-06</a:t>
            </a:r>
          </a:p>
          <a:p>
            <a:pPr algn="l" defTabSz="537463">
              <a:spcBef>
                <a:spcPts val="900"/>
              </a:spcBef>
              <a:defRPr sz="3312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4  1998     F   Sea     5 2.580377e-06</a:t>
            </a:r>
          </a:p>
        </p:txBody>
      </p:sp>
      <p:sp>
        <p:nvSpPr>
          <p:cNvPr id="373" name="Rectangle"/>
          <p:cNvSpPr/>
          <p:nvPr/>
        </p:nvSpPr>
        <p:spPr>
          <a:xfrm>
            <a:off x="1136775" y="10434847"/>
            <a:ext cx="22091220" cy="196881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4" name="filter(babynames, is.na(n))…"/>
          <p:cNvSpPr txBox="1"/>
          <p:nvPr/>
        </p:nvSpPr>
        <p:spPr>
          <a:xfrm>
            <a:off x="1430821" y="10500024"/>
            <a:ext cx="21841984" cy="1838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is.na(n))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0 rows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Two common mistakes"/>
          <p:cNvSpPr txBox="1"/>
          <p:nvPr/>
        </p:nvSpPr>
        <p:spPr>
          <a:xfrm>
            <a:off x="4007752" y="928144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Two common mistakes</a:t>
            </a:r>
          </a:p>
        </p:txBody>
      </p:sp>
      <p:pic>
        <p:nvPicPr>
          <p:cNvPr id="377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37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pSp>
        <p:nvGrpSpPr>
          <p:cNvPr id="382" name="Group"/>
          <p:cNvGrpSpPr/>
          <p:nvPr/>
        </p:nvGrpSpPr>
        <p:grpSpPr>
          <a:xfrm>
            <a:off x="4563691" y="3719289"/>
            <a:ext cx="15256618" cy="3619480"/>
            <a:chOff x="0" y="0"/>
            <a:chExt cx="15256616" cy="3619479"/>
          </a:xfrm>
        </p:grpSpPr>
        <p:sp>
          <p:nvSpPr>
            <p:cNvPr id="379" name="1.  Using  =  instead of  =="/>
            <p:cNvSpPr txBox="1"/>
            <p:nvPr/>
          </p:nvSpPr>
          <p:spPr>
            <a:xfrm>
              <a:off x="0" y="0"/>
              <a:ext cx="14044709" cy="12429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 algn="l">
                <a:spcBef>
                  <a:spcPts val="2400"/>
                </a:spcBef>
                <a:defRPr sz="6000"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1.  Using  </a:t>
              </a:r>
              <a:r>
                <a:rPr b="1">
                  <a:solidFill>
                    <a:srgbClr val="FF2600"/>
                  </a:solidFill>
                </a:rPr>
                <a:t>=</a:t>
              </a:r>
              <a:r>
                <a:rPr b="1"/>
                <a:t> </a:t>
              </a:r>
              <a:r>
                <a:t> instead of  </a:t>
              </a:r>
              <a:r>
                <a:rPr b="1">
                  <a:solidFill>
                    <a:schemeClr val="accent2"/>
                  </a:solidFill>
                </a:rPr>
                <a:t>==</a:t>
              </a:r>
              <a:r>
                <a:rPr b="1"/>
                <a:t> </a:t>
              </a:r>
            </a:p>
          </p:txBody>
        </p:sp>
        <p:sp>
          <p:nvSpPr>
            <p:cNvPr id="380" name="Rectangle"/>
            <p:cNvSpPr/>
            <p:nvPr/>
          </p:nvSpPr>
          <p:spPr>
            <a:xfrm>
              <a:off x="917861" y="1376729"/>
              <a:ext cx="14193468" cy="2242751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81" name="filter(babynames, name = &quot;Sea&quot;)…"/>
            <p:cNvSpPr txBox="1"/>
            <p:nvPr/>
          </p:nvSpPr>
          <p:spPr>
            <a:xfrm>
              <a:off x="1211907" y="1492706"/>
              <a:ext cx="14044710" cy="20107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filter(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name </a:t>
              </a:r>
              <a:r>
                <a:rPr dirty="0">
                  <a:solidFill>
                    <a:srgbClr val="FF26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=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"Sea")</a:t>
              </a:r>
            </a:p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filter(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name </a:t>
              </a:r>
              <a:r>
                <a:rPr dirty="0">
                  <a:solidFill>
                    <a:schemeClr val="accent2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==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"Sea")</a:t>
              </a:r>
            </a:p>
          </p:txBody>
        </p:sp>
      </p:grpSp>
      <p:grpSp>
        <p:nvGrpSpPr>
          <p:cNvPr id="386" name="Group"/>
          <p:cNvGrpSpPr/>
          <p:nvPr/>
        </p:nvGrpSpPr>
        <p:grpSpPr>
          <a:xfrm>
            <a:off x="4563691" y="8609800"/>
            <a:ext cx="15256618" cy="3762624"/>
            <a:chOff x="0" y="0"/>
            <a:chExt cx="15256616" cy="3762622"/>
          </a:xfrm>
        </p:grpSpPr>
        <p:sp>
          <p:nvSpPr>
            <p:cNvPr id="383" name="Rectangle"/>
            <p:cNvSpPr/>
            <p:nvPr/>
          </p:nvSpPr>
          <p:spPr>
            <a:xfrm>
              <a:off x="898631" y="1416524"/>
              <a:ext cx="14231929" cy="2346099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84" name="filter(babynames, name == Sea)…"/>
            <p:cNvSpPr txBox="1"/>
            <p:nvPr/>
          </p:nvSpPr>
          <p:spPr>
            <a:xfrm>
              <a:off x="1211907" y="1558645"/>
              <a:ext cx="14044710" cy="20618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filter(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name == </a:t>
              </a:r>
              <a:r>
                <a:rPr dirty="0">
                  <a:solidFill>
                    <a:srgbClr val="FF26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Sea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filter(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name == </a:t>
              </a:r>
              <a:r>
                <a:rPr dirty="0">
                  <a:solidFill>
                    <a:schemeClr val="accent2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"Sea"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  <p:sp>
          <p:nvSpPr>
            <p:cNvPr id="385" name="2.  Forgetting quotes"/>
            <p:cNvSpPr txBox="1"/>
            <p:nvPr/>
          </p:nvSpPr>
          <p:spPr>
            <a:xfrm>
              <a:off x="0" y="0"/>
              <a:ext cx="14044709" cy="12429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spcBef>
                  <a:spcPts val="2400"/>
                </a:spcBef>
                <a:defRPr sz="6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2.  Forgetting quotes</a:t>
              </a:r>
            </a:p>
          </p:txBody>
        </p:sp>
      </p:grp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8" name="Table"/>
          <p:cNvGraphicFramePr/>
          <p:nvPr/>
        </p:nvGraphicFramePr>
        <p:xfrm>
          <a:off x="2900514" y="7493939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389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39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91" name="filter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filter()</a:t>
            </a:r>
          </a:p>
        </p:txBody>
      </p:sp>
      <p:sp>
        <p:nvSpPr>
          <p:cNvPr id="392" name="Extract rows that meet every logical criteria."/>
          <p:cNvSpPr txBox="1"/>
          <p:nvPr/>
        </p:nvSpPr>
        <p:spPr>
          <a:xfrm>
            <a:off x="2900514" y="3268916"/>
            <a:ext cx="16368496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Extract rows that meet </a:t>
            </a:r>
            <a:r>
              <a:rPr i="1">
                <a:latin typeface="Source Sans Pro"/>
                <a:ea typeface="Source Sans Pro"/>
                <a:cs typeface="Source Sans Pro"/>
                <a:sym typeface="Source Sans Pro"/>
              </a:rPr>
              <a:t>every</a:t>
            </a:r>
            <a:r>
              <a:t> logical criteria.</a:t>
            </a:r>
          </a:p>
        </p:txBody>
      </p:sp>
      <p:sp>
        <p:nvSpPr>
          <p:cNvPr id="393" name="babynames"/>
          <p:cNvSpPr txBox="1"/>
          <p:nvPr/>
        </p:nvSpPr>
        <p:spPr>
          <a:xfrm>
            <a:off x="5370125" y="6594727"/>
            <a:ext cx="3204131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babynames</a:t>
            </a:r>
          </a:p>
        </p:txBody>
      </p:sp>
      <p:sp>
        <p:nvSpPr>
          <p:cNvPr id="394" name="Arrow"/>
          <p:cNvSpPr/>
          <p:nvPr/>
        </p:nvSpPr>
        <p:spPr>
          <a:xfrm>
            <a:off x="11814740" y="8151494"/>
            <a:ext cx="754520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395" name="Table"/>
          <p:cNvGraphicFramePr/>
          <p:nvPr/>
        </p:nvGraphicFramePr>
        <p:xfrm>
          <a:off x="13346484" y="7493939"/>
          <a:ext cx="8143349" cy="1778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90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90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6" name="Rectangle"/>
          <p:cNvSpPr/>
          <p:nvPr/>
        </p:nvSpPr>
        <p:spPr>
          <a:xfrm>
            <a:off x="2900514" y="4651004"/>
            <a:ext cx="18582972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7" name="filter(babynames, name == &quot;Garrett&quot;, year == 1880)"/>
          <p:cNvSpPr txBox="1"/>
          <p:nvPr/>
        </p:nvSpPr>
        <p:spPr>
          <a:xfrm>
            <a:off x="3215651" y="5020981"/>
            <a:ext cx="1808365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name == "Garrett"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year == 1880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40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01" name="Boolean operator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Boolean operators</a:t>
            </a:r>
          </a:p>
        </p:txBody>
      </p:sp>
      <p:graphicFrame>
        <p:nvGraphicFramePr>
          <p:cNvPr id="402" name="Table"/>
          <p:cNvGraphicFramePr/>
          <p:nvPr/>
        </p:nvGraphicFramePr>
        <p:xfrm>
          <a:off x="7186607" y="5019470"/>
          <a:ext cx="10010785" cy="40132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50832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75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03300"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rPr>
                          <a:solidFill>
                            <a:srgbClr val="D6D6D6"/>
                          </a:solidFill>
                        </a:rPr>
                        <a:t>a </a:t>
                      </a:r>
                      <a:r>
                        <a:t>&amp; 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b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and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3300"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rPr>
                          <a:solidFill>
                            <a:srgbClr val="D6D6D6"/>
                          </a:solidFill>
                        </a:rPr>
                        <a:t>a </a:t>
                      </a:r>
                      <a:r>
                        <a:t>| 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b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3300"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t>xor(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a</a:t>
                      </a:r>
                      <a:r>
                        <a:rPr>
                          <a:solidFill>
                            <a:srgbClr val="DCDEE0"/>
                          </a:solidFill>
                        </a:rPr>
                        <a:t>,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b</a:t>
                      </a:r>
                      <a:r>
                        <a:t>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exactly 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3300"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r>
                        <a:t>!</a:t>
                      </a:r>
                      <a:r>
                        <a:rPr>
                          <a:solidFill>
                            <a:srgbClr val="D6D6D6"/>
                          </a:solidFill>
                        </a:rPr>
                        <a:t>a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3683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not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3" name="?base::Logic"/>
          <p:cNvSpPr txBox="1"/>
          <p:nvPr/>
        </p:nvSpPr>
        <p:spPr>
          <a:xfrm>
            <a:off x="10144196" y="3660530"/>
            <a:ext cx="4095609" cy="1129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normAutofit fontScale="85000" lnSpcReduction="10000"/>
          </a:bodyPr>
          <a:lstStyle>
            <a:lvl1pPr algn="l">
              <a:spcBef>
                <a:spcPts val="1200"/>
              </a:spcBef>
              <a:defRPr sz="60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?base::Logic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5" name="Table"/>
          <p:cNvGraphicFramePr/>
          <p:nvPr/>
        </p:nvGraphicFramePr>
        <p:xfrm>
          <a:off x="2900514" y="7493939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406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40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08" name="filter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filter()</a:t>
            </a:r>
          </a:p>
        </p:txBody>
      </p:sp>
      <p:sp>
        <p:nvSpPr>
          <p:cNvPr id="409" name="Extract rows that meet every logical criteria."/>
          <p:cNvSpPr txBox="1"/>
          <p:nvPr/>
        </p:nvSpPr>
        <p:spPr>
          <a:xfrm>
            <a:off x="2900514" y="3268916"/>
            <a:ext cx="16368496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Extract rows that meet </a:t>
            </a:r>
            <a:r>
              <a:rPr i="1">
                <a:latin typeface="Source Sans Pro"/>
                <a:ea typeface="Source Sans Pro"/>
                <a:cs typeface="Source Sans Pro"/>
                <a:sym typeface="Source Sans Pro"/>
              </a:rPr>
              <a:t>every</a:t>
            </a:r>
            <a:r>
              <a:t> logical criteria.</a:t>
            </a:r>
          </a:p>
        </p:txBody>
      </p:sp>
      <p:sp>
        <p:nvSpPr>
          <p:cNvPr id="410" name="babynames"/>
          <p:cNvSpPr txBox="1"/>
          <p:nvPr/>
        </p:nvSpPr>
        <p:spPr>
          <a:xfrm>
            <a:off x="5370125" y="6594727"/>
            <a:ext cx="3204131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babynames</a:t>
            </a:r>
          </a:p>
        </p:txBody>
      </p:sp>
      <p:sp>
        <p:nvSpPr>
          <p:cNvPr id="411" name="Arrow"/>
          <p:cNvSpPr/>
          <p:nvPr/>
        </p:nvSpPr>
        <p:spPr>
          <a:xfrm>
            <a:off x="11814740" y="8151494"/>
            <a:ext cx="754520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412" name="Table"/>
          <p:cNvGraphicFramePr/>
          <p:nvPr/>
        </p:nvGraphicFramePr>
        <p:xfrm>
          <a:off x="13346484" y="7493939"/>
          <a:ext cx="8143349" cy="1778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90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90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3" name="Rectangle"/>
          <p:cNvSpPr/>
          <p:nvPr/>
        </p:nvSpPr>
        <p:spPr>
          <a:xfrm>
            <a:off x="2900514" y="4651004"/>
            <a:ext cx="18582972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4" name="filter(babynames, name == &quot;Garrett&quot; &amp; year == 1880)"/>
          <p:cNvSpPr txBox="1"/>
          <p:nvPr/>
        </p:nvSpPr>
        <p:spPr>
          <a:xfrm>
            <a:off x="3215651" y="5020981"/>
            <a:ext cx="1808365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72516">
              <a:spcBef>
                <a:spcPts val="1400"/>
              </a:spcBef>
              <a:defRPr sz="4606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name == "Garrett" &amp; year == 1880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Your Turn 3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3</a:t>
            </a:r>
          </a:p>
        </p:txBody>
      </p:sp>
      <p:sp>
        <p:nvSpPr>
          <p:cNvPr id="417" name="Use Boolean operators to alter the code below to return only the rows that contain:…"/>
          <p:cNvSpPr txBox="1">
            <a:spLocks noGrp="1"/>
          </p:cNvSpPr>
          <p:nvPr>
            <p:ph type="body" idx="4294967295"/>
          </p:nvPr>
        </p:nvSpPr>
        <p:spPr>
          <a:xfrm>
            <a:off x="1233122" y="3457032"/>
            <a:ext cx="21917756" cy="8546864"/>
          </a:xfrm>
          <a:prstGeom prst="rect">
            <a:avLst/>
          </a:prstGeom>
        </p:spPr>
        <p:txBody>
          <a:bodyPr lIns="0" tIns="0" rIns="0" bIns="0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Boolean operators to alter the code below to return only the rows that contain: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	•	Girls named Sea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	•	Names that were used by exactly 5 or 6 children in 1880</a:t>
            </a:r>
          </a:p>
          <a:p>
            <a:pPr marL="0" indent="0" defTabSz="584200">
              <a:spcBef>
                <a:spcPts val="49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	•	Names that are one of Acura, Lexus, or Yugo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filter(babynames, name == "Sea" | name == "Anemone")</a:t>
            </a:r>
          </a:p>
        </p:txBody>
      </p:sp>
      <p:pic>
        <p:nvPicPr>
          <p:cNvPr id="41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0000" fill="hold"/>
                                        <p:tgtEl>
                                          <p:spTgt spid="4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18"/>
                </p:tgtEl>
              </p:cMediaNode>
            </p:vide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421" name="Rectangle"/>
          <p:cNvSpPr/>
          <p:nvPr/>
        </p:nvSpPr>
        <p:spPr>
          <a:xfrm>
            <a:off x="1136775" y="421877"/>
            <a:ext cx="22091220" cy="340936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22" name="filter(babynames, name == &quot;Sea&quot;, sex == &quot;F&quot;)…"/>
          <p:cNvSpPr txBox="1"/>
          <p:nvPr/>
        </p:nvSpPr>
        <p:spPr>
          <a:xfrm>
            <a:off x="1430821" y="537854"/>
            <a:ext cx="21841984" cy="31774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name == "Sea", sex == "F")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year   sex  name     n         prop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  1982     F   Sea     5 2.756771e-06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2  1998     F   Sea     5 2.580377e-06</a:t>
            </a:r>
          </a:p>
        </p:txBody>
      </p:sp>
      <p:sp>
        <p:nvSpPr>
          <p:cNvPr id="423" name="Rectangle"/>
          <p:cNvSpPr/>
          <p:nvPr/>
        </p:nvSpPr>
        <p:spPr>
          <a:xfrm>
            <a:off x="1117545" y="4277666"/>
            <a:ext cx="22091220" cy="405362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24" name="filter(babynames, n == 5 | n == 6, year == 1880)…"/>
          <p:cNvSpPr txBox="1"/>
          <p:nvPr/>
        </p:nvSpPr>
        <p:spPr>
          <a:xfrm>
            <a:off x="1411591" y="4342843"/>
            <a:ext cx="21841984" cy="3923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n == 5 | n == 6, year == 1880)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year   sex    name     n         prop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  1880     F    Abby     6 6.147289e-05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2  1880     F  Aileen     6 6.147289e-05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…     …     …       …     …            …</a:t>
            </a:r>
          </a:p>
        </p:txBody>
      </p:sp>
      <p:sp>
        <p:nvSpPr>
          <p:cNvPr id="425" name="Rectangle"/>
          <p:cNvSpPr/>
          <p:nvPr/>
        </p:nvSpPr>
        <p:spPr>
          <a:xfrm>
            <a:off x="1136775" y="8706187"/>
            <a:ext cx="22091220" cy="419668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26" name="filter(babynames, name %in% c(&quot;Acura&quot;, &quot;Lexus&quot;, &quot;Yugo&quot;))…"/>
          <p:cNvSpPr txBox="1"/>
          <p:nvPr/>
        </p:nvSpPr>
        <p:spPr>
          <a:xfrm>
            <a:off x="1430821" y="8771364"/>
            <a:ext cx="21841984" cy="4066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name %in% c("Acura", "Lexus", "Yugo"))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year   sex  name     n         prop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  1990     F Lexus    36 1.752932e-05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2  1990     M Lexus    12 5.579156e-06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…     …     …     …     …            …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4" name="Rectangle"/>
          <p:cNvSpPr/>
          <p:nvPr/>
        </p:nvSpPr>
        <p:spPr>
          <a:xfrm>
            <a:off x="3063801" y="1496436"/>
            <a:ext cx="18230090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5" name="babynames"/>
          <p:cNvSpPr txBox="1"/>
          <p:nvPr/>
        </p:nvSpPr>
        <p:spPr>
          <a:xfrm>
            <a:off x="3428521" y="1828313"/>
            <a:ext cx="11012598" cy="10791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46" name="Screen Shot 2017-07-19 at 3.10.24 PM.png" descr="Screen Shot 2017-07-19 at 3.10.24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20514" y="3207606"/>
            <a:ext cx="18316664" cy="105706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Two more common mistakes"/>
          <p:cNvSpPr txBox="1"/>
          <p:nvPr/>
        </p:nvSpPr>
        <p:spPr>
          <a:xfrm>
            <a:off x="4007752" y="928144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Two more common mistakes</a:t>
            </a:r>
          </a:p>
        </p:txBody>
      </p:sp>
      <p:pic>
        <p:nvPicPr>
          <p:cNvPr id="429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43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pSp>
        <p:nvGrpSpPr>
          <p:cNvPr id="434" name="Group"/>
          <p:cNvGrpSpPr/>
          <p:nvPr/>
        </p:nvGrpSpPr>
        <p:grpSpPr>
          <a:xfrm>
            <a:off x="1510794" y="3251344"/>
            <a:ext cx="15256617" cy="3677906"/>
            <a:chOff x="0" y="0"/>
            <a:chExt cx="15256616" cy="3677904"/>
          </a:xfrm>
        </p:grpSpPr>
        <p:sp>
          <p:nvSpPr>
            <p:cNvPr id="431" name="3.  Collapsing multiple tests into one"/>
            <p:cNvSpPr txBox="1"/>
            <p:nvPr/>
          </p:nvSpPr>
          <p:spPr>
            <a:xfrm>
              <a:off x="0" y="0"/>
              <a:ext cx="14044709" cy="12429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spcBef>
                  <a:spcPts val="2400"/>
                </a:spcBef>
                <a:defRPr sz="6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3.  Collapsing multiple tests into one</a:t>
              </a:r>
            </a:p>
          </p:txBody>
        </p:sp>
        <p:sp>
          <p:nvSpPr>
            <p:cNvPr id="432" name="Rectangle"/>
            <p:cNvSpPr/>
            <p:nvPr/>
          </p:nvSpPr>
          <p:spPr>
            <a:xfrm>
              <a:off x="917861" y="1376729"/>
              <a:ext cx="14193468" cy="2258848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33" name="filter(babynames, 10 &lt; n &lt; 20)…"/>
            <p:cNvSpPr txBox="1"/>
            <p:nvPr/>
          </p:nvSpPr>
          <p:spPr>
            <a:xfrm>
              <a:off x="1211907" y="1492706"/>
              <a:ext cx="14044710" cy="2185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filter(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</a:t>
              </a:r>
              <a:r>
                <a:rPr dirty="0">
                  <a:solidFill>
                    <a:srgbClr val="FF26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10 &lt; n &lt; 20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filter(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</a:t>
              </a:r>
              <a:r>
                <a:rPr dirty="0">
                  <a:solidFill>
                    <a:schemeClr val="accent2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10 &lt; n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  <a:r>
                <a:rPr dirty="0">
                  <a:solidFill>
                    <a:srgbClr val="FF26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dirty="0">
                  <a:solidFill>
                    <a:schemeClr val="accent2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 &lt; 20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</p:grpSp>
      <p:grpSp>
        <p:nvGrpSpPr>
          <p:cNvPr id="438" name="Group"/>
          <p:cNvGrpSpPr/>
          <p:nvPr/>
        </p:nvGrpSpPr>
        <p:grpSpPr>
          <a:xfrm>
            <a:off x="1510794" y="7769878"/>
            <a:ext cx="21362412" cy="3955509"/>
            <a:chOff x="0" y="0"/>
            <a:chExt cx="21362410" cy="3955508"/>
          </a:xfrm>
        </p:grpSpPr>
        <p:sp>
          <p:nvSpPr>
            <p:cNvPr id="435" name="Rectangle"/>
            <p:cNvSpPr/>
            <p:nvPr/>
          </p:nvSpPr>
          <p:spPr>
            <a:xfrm>
              <a:off x="898631" y="1416524"/>
              <a:ext cx="20463780" cy="2384163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36" name="filter(babynames, n == 5 | n == 6 | n == 7 | n == 8)…"/>
            <p:cNvSpPr txBox="1"/>
            <p:nvPr/>
          </p:nvSpPr>
          <p:spPr>
            <a:xfrm>
              <a:off x="1211907" y="1558645"/>
              <a:ext cx="19936573" cy="23968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filter(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</a:t>
              </a:r>
              <a:r>
                <a:rPr dirty="0">
                  <a:solidFill>
                    <a:srgbClr val="FF26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 == 5 | n == 6 | n == 7 | n == 8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filter(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</a:t>
              </a:r>
              <a:r>
                <a:rPr dirty="0">
                  <a:solidFill>
                    <a:schemeClr val="accent2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 %in% c(5, 6, 7, 8)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  <p:sp>
          <p:nvSpPr>
            <p:cNvPr id="437" name="4.  Stringing together many tests (when you could use %in%)"/>
            <p:cNvSpPr txBox="1"/>
            <p:nvPr/>
          </p:nvSpPr>
          <p:spPr>
            <a:xfrm>
              <a:off x="0" y="0"/>
              <a:ext cx="19312988" cy="12429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 algn="l">
                <a:spcBef>
                  <a:spcPts val="2400"/>
                </a:spcBef>
                <a:defRPr sz="6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4.  Stringing together many tests (when you could use %in%)</a:t>
              </a:r>
            </a:p>
          </p:txBody>
        </p:sp>
      </p:grp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arrange()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arrange()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Rectangle"/>
          <p:cNvSpPr/>
          <p:nvPr/>
        </p:nvSpPr>
        <p:spPr>
          <a:xfrm>
            <a:off x="3152814" y="4624756"/>
            <a:ext cx="18078372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443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44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45" name="arrange()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arrange()</a:t>
            </a:r>
          </a:p>
        </p:txBody>
      </p:sp>
      <p:sp>
        <p:nvSpPr>
          <p:cNvPr id="446" name="Order rows from smallest to largest values."/>
          <p:cNvSpPr txBox="1"/>
          <p:nvPr/>
        </p:nvSpPr>
        <p:spPr>
          <a:xfrm>
            <a:off x="3146464" y="3242668"/>
            <a:ext cx="16670638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Order rows from smallest to largest values.</a:t>
            </a:r>
          </a:p>
        </p:txBody>
      </p:sp>
      <p:sp>
        <p:nvSpPr>
          <p:cNvPr id="447" name="arrange(.data, …)"/>
          <p:cNvSpPr txBox="1"/>
          <p:nvPr/>
        </p:nvSpPr>
        <p:spPr>
          <a:xfrm>
            <a:off x="3467951" y="4994734"/>
            <a:ext cx="1576197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arrange(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.data, …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448" name="one or more columns to order by…"/>
          <p:cNvSpPr/>
          <p:nvPr/>
        </p:nvSpPr>
        <p:spPr>
          <a:xfrm>
            <a:off x="7647471" y="6005312"/>
            <a:ext cx="10088438" cy="44680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86" y="0"/>
                </a:moveTo>
                <a:lnTo>
                  <a:pt x="2893" y="6251"/>
                </a:lnTo>
                <a:lnTo>
                  <a:pt x="996" y="6251"/>
                </a:lnTo>
                <a:cubicBezTo>
                  <a:pt x="446" y="6251"/>
                  <a:pt x="0" y="7186"/>
                  <a:pt x="0" y="8340"/>
                </a:cubicBezTo>
                <a:lnTo>
                  <a:pt x="0" y="19511"/>
                </a:lnTo>
                <a:cubicBezTo>
                  <a:pt x="0" y="20665"/>
                  <a:pt x="446" y="21600"/>
                  <a:pt x="996" y="21600"/>
                </a:cubicBezTo>
                <a:lnTo>
                  <a:pt x="20604" y="21600"/>
                </a:lnTo>
                <a:cubicBezTo>
                  <a:pt x="21154" y="21600"/>
                  <a:pt x="21600" y="20665"/>
                  <a:pt x="21600" y="19511"/>
                </a:cubicBezTo>
                <a:lnTo>
                  <a:pt x="21600" y="8340"/>
                </a:lnTo>
                <a:cubicBezTo>
                  <a:pt x="21600" y="7186"/>
                  <a:pt x="21154" y="6251"/>
                  <a:pt x="20604" y="6251"/>
                </a:cubicBezTo>
                <a:lnTo>
                  <a:pt x="3479" y="6251"/>
                </a:lnTo>
                <a:lnTo>
                  <a:pt x="3186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one or more columns to order by 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 dirty="0"/>
              <a:t>(additional columns will be used as tie breakers)</a:t>
            </a:r>
          </a:p>
        </p:txBody>
      </p:sp>
      <p:sp>
        <p:nvSpPr>
          <p:cNvPr id="449" name="data frame to transform"/>
          <p:cNvSpPr/>
          <p:nvPr/>
        </p:nvSpPr>
        <p:spPr>
          <a:xfrm>
            <a:off x="3146464" y="5898156"/>
            <a:ext cx="4191001" cy="45751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86" y="0"/>
                </a:moveTo>
                <a:lnTo>
                  <a:pt x="19039" y="6610"/>
                </a:lnTo>
                <a:lnTo>
                  <a:pt x="2228" y="6610"/>
                </a:lnTo>
                <a:cubicBezTo>
                  <a:pt x="997" y="6610"/>
                  <a:pt x="0" y="7524"/>
                  <a:pt x="0" y="8651"/>
                </a:cubicBezTo>
                <a:lnTo>
                  <a:pt x="0" y="19560"/>
                </a:lnTo>
                <a:cubicBezTo>
                  <a:pt x="0" y="20686"/>
                  <a:pt x="997" y="21600"/>
                  <a:pt x="2228" y="21600"/>
                </a:cubicBezTo>
                <a:lnTo>
                  <a:pt x="19372" y="21600"/>
                </a:lnTo>
                <a:cubicBezTo>
                  <a:pt x="20603" y="21600"/>
                  <a:pt x="21600" y="20686"/>
                  <a:pt x="21600" y="19560"/>
                </a:cubicBezTo>
                <a:lnTo>
                  <a:pt x="21600" y="8651"/>
                </a:lnTo>
                <a:cubicBezTo>
                  <a:pt x="21600" y="7844"/>
                  <a:pt x="21086" y="7153"/>
                  <a:pt x="20344" y="6822"/>
                </a:cubicBezTo>
                <a:lnTo>
                  <a:pt x="20786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data frame to transform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45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53" name="arrange()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arrange()</a:t>
            </a:r>
          </a:p>
        </p:txBody>
      </p:sp>
      <p:sp>
        <p:nvSpPr>
          <p:cNvPr id="454" name="Order rows from smallest to largest values."/>
          <p:cNvSpPr txBox="1"/>
          <p:nvPr/>
        </p:nvSpPr>
        <p:spPr>
          <a:xfrm>
            <a:off x="3017289" y="3242668"/>
            <a:ext cx="16670637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Order rows from smallest to largest values.</a:t>
            </a:r>
          </a:p>
        </p:txBody>
      </p:sp>
      <p:grpSp>
        <p:nvGrpSpPr>
          <p:cNvPr id="457" name="Group"/>
          <p:cNvGrpSpPr/>
          <p:nvPr/>
        </p:nvGrpSpPr>
        <p:grpSpPr>
          <a:xfrm>
            <a:off x="3017289" y="4624756"/>
            <a:ext cx="18349422" cy="1799527"/>
            <a:chOff x="0" y="0"/>
            <a:chExt cx="18349421" cy="1799525"/>
          </a:xfrm>
        </p:grpSpPr>
        <p:sp>
          <p:nvSpPr>
            <p:cNvPr id="455" name="Rectangle"/>
            <p:cNvSpPr/>
            <p:nvPr/>
          </p:nvSpPr>
          <p:spPr>
            <a:xfrm>
              <a:off x="0" y="0"/>
              <a:ext cx="18349422" cy="1617202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56" name="arrange(babynames, n)"/>
            <p:cNvSpPr txBox="1"/>
            <p:nvPr/>
          </p:nvSpPr>
          <p:spPr>
            <a:xfrm>
              <a:off x="319862" y="369977"/>
              <a:ext cx="15998291" cy="14295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47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arrange(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n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</p:grpSp>
      <p:sp>
        <p:nvSpPr>
          <p:cNvPr id="458" name="babynames"/>
          <p:cNvSpPr txBox="1"/>
          <p:nvPr/>
        </p:nvSpPr>
        <p:spPr>
          <a:xfrm>
            <a:off x="5486899" y="6567990"/>
            <a:ext cx="3204132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babynames</a:t>
            </a:r>
          </a:p>
        </p:txBody>
      </p:sp>
      <p:sp>
        <p:nvSpPr>
          <p:cNvPr id="459" name="Arrow"/>
          <p:cNvSpPr/>
          <p:nvPr/>
        </p:nvSpPr>
        <p:spPr>
          <a:xfrm>
            <a:off x="11814740" y="8792738"/>
            <a:ext cx="754520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460" name="Table"/>
          <p:cNvGraphicFramePr/>
          <p:nvPr/>
        </p:nvGraphicFramePr>
        <p:xfrm>
          <a:off x="3017289" y="7493939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461" name="Table"/>
          <p:cNvGraphicFramePr/>
          <p:nvPr/>
        </p:nvGraphicFramePr>
        <p:xfrm>
          <a:off x="13223358" y="7468539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Your Turn 4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4</a:t>
            </a:r>
          </a:p>
        </p:txBody>
      </p:sp>
      <p:sp>
        <p:nvSpPr>
          <p:cNvPr id="464" name="Arrange babynames by n. Add prop as a second (tie breaking) variable to arrange on.…"/>
          <p:cNvSpPr txBox="1">
            <a:spLocks noGrp="1"/>
          </p:cNvSpPr>
          <p:nvPr>
            <p:ph type="body" sz="half" idx="4294967295"/>
          </p:nvPr>
        </p:nvSpPr>
        <p:spPr>
          <a:xfrm>
            <a:off x="2395500" y="3480644"/>
            <a:ext cx="19593000" cy="5662512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Arrange babynames by </a:t>
            </a:r>
            <a:r>
              <a:rPr b="1"/>
              <a:t>n</a:t>
            </a:r>
            <a:r>
              <a:t>. Add </a:t>
            </a:r>
            <a:r>
              <a:rPr b="1"/>
              <a:t>prop</a:t>
            </a:r>
            <a:r>
              <a:t> as a second (tie breaking) variable to arrange on.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Can you tell what the smallest value of </a:t>
            </a:r>
            <a:r>
              <a:rPr b="1"/>
              <a:t>n</a:t>
            </a:r>
            <a:r>
              <a:t> is?</a:t>
            </a:r>
          </a:p>
        </p:txBody>
      </p:sp>
      <p:pic>
        <p:nvPicPr>
          <p:cNvPr id="465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4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65"/>
                </p:tgtEl>
              </p:cMediaNode>
            </p:vide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46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69" name="Rectangle"/>
          <p:cNvSpPr/>
          <p:nvPr/>
        </p:nvSpPr>
        <p:spPr>
          <a:xfrm>
            <a:off x="1127160" y="827130"/>
            <a:ext cx="22091220" cy="1030914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0" name="arrange(babynames, n, prop)…"/>
          <p:cNvSpPr txBox="1"/>
          <p:nvPr/>
        </p:nvSpPr>
        <p:spPr>
          <a:xfrm>
            <a:off x="1421206" y="1044707"/>
            <a:ext cx="21841984" cy="9873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arrange(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n, prop)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year   sex        name     n         prop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1  2007     M     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Aaban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5 2.259872e-06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2  2007     M    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Aareon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5 2.259872e-06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3  2007     M     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Aaris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5 2.259872e-06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4  2007     M         Abd     5 2.259872e-06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5  2007     M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Abdulazeez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5 2.259872e-06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6  2007     M 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Abdulhadi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5 2.259872e-06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7  2007     M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Abdulhamid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5 2.259872e-06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8  2007     M  Abdulkadir     5 2.259872e-06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9  2007     M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Abdulraheem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5 2.259872e-06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10  2007     M  Abdulrahim     5 2.259872e-06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sz="3600"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... with 1,858,679 more rows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47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74" name="desc()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desc()</a:t>
            </a:r>
          </a:p>
        </p:txBody>
      </p:sp>
      <p:sp>
        <p:nvSpPr>
          <p:cNvPr id="475" name="Changes ordering to largest to smallest."/>
          <p:cNvSpPr txBox="1"/>
          <p:nvPr/>
        </p:nvSpPr>
        <p:spPr>
          <a:xfrm>
            <a:off x="3017289" y="3242668"/>
            <a:ext cx="16670637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Changes ordering to largest to smallest.</a:t>
            </a:r>
          </a:p>
        </p:txBody>
      </p:sp>
      <p:grpSp>
        <p:nvGrpSpPr>
          <p:cNvPr id="478" name="Group"/>
          <p:cNvGrpSpPr/>
          <p:nvPr/>
        </p:nvGrpSpPr>
        <p:grpSpPr>
          <a:xfrm>
            <a:off x="3017289" y="4624756"/>
            <a:ext cx="18349422" cy="1799527"/>
            <a:chOff x="0" y="0"/>
            <a:chExt cx="18349421" cy="1799525"/>
          </a:xfrm>
        </p:grpSpPr>
        <p:sp>
          <p:nvSpPr>
            <p:cNvPr id="476" name="Rectangle"/>
            <p:cNvSpPr/>
            <p:nvPr/>
          </p:nvSpPr>
          <p:spPr>
            <a:xfrm>
              <a:off x="0" y="0"/>
              <a:ext cx="18349422" cy="1617202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77" name="arrange(babynames, desc(n))"/>
            <p:cNvSpPr txBox="1"/>
            <p:nvPr/>
          </p:nvSpPr>
          <p:spPr>
            <a:xfrm>
              <a:off x="319862" y="369977"/>
              <a:ext cx="15998291" cy="14295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47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arrange(babynames,</a:t>
              </a:r>
              <a:r>
                <a:t> desc(</a:t>
              </a:r>
              <a:r>
                <a:rPr>
                  <a:solidFill>
                    <a:srgbClr val="000000"/>
                  </a:solidFill>
                </a:rPr>
                <a:t>n</a:t>
              </a:r>
              <a:r>
                <a:t>)</a:t>
              </a:r>
              <a:r>
                <a:rPr>
                  <a:solidFill>
                    <a:srgbClr val="000000"/>
                  </a:solidFill>
                </a:rPr>
                <a:t>)</a:t>
              </a:r>
            </a:p>
          </p:txBody>
        </p:sp>
      </p:grpSp>
      <p:sp>
        <p:nvSpPr>
          <p:cNvPr id="479" name="babynames"/>
          <p:cNvSpPr txBox="1"/>
          <p:nvPr/>
        </p:nvSpPr>
        <p:spPr>
          <a:xfrm>
            <a:off x="5486899" y="6567990"/>
            <a:ext cx="3204132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babynames</a:t>
            </a:r>
          </a:p>
        </p:txBody>
      </p:sp>
      <p:sp>
        <p:nvSpPr>
          <p:cNvPr id="480" name="Arrow"/>
          <p:cNvSpPr/>
          <p:nvPr/>
        </p:nvSpPr>
        <p:spPr>
          <a:xfrm>
            <a:off x="11814740" y="8792738"/>
            <a:ext cx="754520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481" name="Table"/>
          <p:cNvGraphicFramePr/>
          <p:nvPr/>
        </p:nvGraphicFramePr>
        <p:xfrm>
          <a:off x="3017289" y="7493939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482" name="Table"/>
          <p:cNvGraphicFramePr/>
          <p:nvPr/>
        </p:nvGraphicFramePr>
        <p:xfrm>
          <a:off x="13223358" y="7468539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8988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004100">
                        <a:alpha val="7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>
                        <a:alpha val="2508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Your Turn 5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5</a:t>
            </a:r>
          </a:p>
        </p:txBody>
      </p:sp>
      <p:sp>
        <p:nvSpPr>
          <p:cNvPr id="485" name="Use desc() to find the names with the highest prop.…"/>
          <p:cNvSpPr txBox="1">
            <a:spLocks noGrp="1"/>
          </p:cNvSpPr>
          <p:nvPr>
            <p:ph type="body" sz="half" idx="4294967295"/>
          </p:nvPr>
        </p:nvSpPr>
        <p:spPr>
          <a:xfrm>
            <a:off x="2167935" y="3295784"/>
            <a:ext cx="20048130" cy="6032232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56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</a:t>
            </a:r>
            <a:r>
              <a:rPr b="1"/>
              <a:t>desc()</a:t>
            </a:r>
            <a:r>
              <a:t> to find the names with the highest </a:t>
            </a:r>
            <a:r>
              <a:rPr b="1"/>
              <a:t>prop</a:t>
            </a:r>
            <a:r>
              <a:t>.</a:t>
            </a:r>
          </a:p>
          <a:p>
            <a:pPr marL="0" indent="0" defTabSz="584200">
              <a:spcBef>
                <a:spcPts val="56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Then, use </a:t>
            </a:r>
            <a:r>
              <a:rPr b="1"/>
              <a:t>desc()</a:t>
            </a:r>
            <a:r>
              <a:t> to find the names with the highest </a:t>
            </a:r>
            <a:r>
              <a:rPr b="1"/>
              <a:t>n</a:t>
            </a:r>
            <a:r>
              <a:t>.</a:t>
            </a:r>
          </a:p>
        </p:txBody>
      </p:sp>
      <p:pic>
        <p:nvPicPr>
          <p:cNvPr id="486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4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86"/>
                </p:tgtEl>
              </p:cMediaNode>
            </p:vide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48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90" name="Rectangle"/>
          <p:cNvSpPr/>
          <p:nvPr/>
        </p:nvSpPr>
        <p:spPr>
          <a:xfrm>
            <a:off x="623814" y="1115853"/>
            <a:ext cx="11329200" cy="1030914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1" name="arrange(babynames, desc(prop))…"/>
          <p:cNvSpPr txBox="1"/>
          <p:nvPr/>
        </p:nvSpPr>
        <p:spPr>
          <a:xfrm>
            <a:off x="917860" y="1333430"/>
            <a:ext cx="10962056" cy="99825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49148">
              <a:spcBef>
                <a:spcPts val="14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arrange(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desc(prop))</a:t>
            </a:r>
            <a:endParaRPr dirty="0">
              <a:solidFill>
                <a:srgbClr val="A6AAA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 year   sex    name     n       prop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1  1880     M    John  9655 0.08154630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2  1881     M    John  8769 0.08098299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3  1880     M William  9531 0.08049899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4  1883     M    John  8894 0.07907324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5  1881     M William  8524 0.07872038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6  1882     M    John  9557 0.07831617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7  1884     M    John  9388 0.07648751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8  1882     M William  9298 0.07619375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9  1886     M    John  9026 0.07582198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10  1885     M    John  8756 0.07551791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... with 1,858,679 more rows</a:t>
            </a:r>
          </a:p>
        </p:txBody>
      </p:sp>
      <p:sp>
        <p:nvSpPr>
          <p:cNvPr id="492" name="Rectangle"/>
          <p:cNvSpPr/>
          <p:nvPr/>
        </p:nvSpPr>
        <p:spPr>
          <a:xfrm>
            <a:off x="12430986" y="1115853"/>
            <a:ext cx="11329200" cy="1030914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3" name="arrange(babynames, desc(n))…"/>
          <p:cNvSpPr txBox="1"/>
          <p:nvPr/>
        </p:nvSpPr>
        <p:spPr>
          <a:xfrm>
            <a:off x="12725032" y="1333430"/>
            <a:ext cx="10962056" cy="99825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49148">
              <a:spcBef>
                <a:spcPts val="14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arrange(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desc(n))</a:t>
            </a:r>
            <a:endParaRPr dirty="0">
              <a:solidFill>
                <a:srgbClr val="A6AAA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 year   sex    name     n       prop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1  1947     F   Linda 99680 0.05483609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2  1948     F   Linda 96211 0.05521159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3  1947     M   James 94763 0.05102057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4  1957     M Michael 92726 0.04238659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5  1947     M  Robert 91646 0.04934237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6  1949     F   Linda 91010 0.05184281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7  1956     M Michael 90623 0.04225479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8  1958     M Michael 90517 0.04203881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9  1948     M   James 88588 0.04969679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10  1954     M Michael 88493 0.04279403</a:t>
            </a:r>
          </a:p>
          <a:p>
            <a:pPr algn="l" defTabSz="549148">
              <a:spcBef>
                <a:spcPts val="1400"/>
              </a:spcBef>
              <a:defRPr sz="3384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... with 1,858,679 more rows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%&gt;%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%&gt;%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ibbles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tibbles</a:t>
            </a:r>
          </a:p>
        </p:txBody>
      </p:sp>
      <p:pic>
        <p:nvPicPr>
          <p:cNvPr id="149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498" name="Rectangle"/>
          <p:cNvSpPr/>
          <p:nvPr/>
        </p:nvSpPr>
        <p:spPr>
          <a:xfrm>
            <a:off x="1146390" y="3568663"/>
            <a:ext cx="22091220" cy="450113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9" name="boys_2015 &lt;- filter(babynames, year == 2015, sex == &quot;M&quot;)…"/>
          <p:cNvSpPr txBox="1"/>
          <p:nvPr/>
        </p:nvSpPr>
        <p:spPr>
          <a:xfrm>
            <a:off x="1271008" y="3788819"/>
            <a:ext cx="21841984" cy="4283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boys_2015 &lt;- 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year == 2015, sex == "M")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boys_2015 &lt;- select(boys_2015, name, n)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boys_2015 &lt;- arrange(boys_2015, desc(n))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</a:p>
        </p:txBody>
      </p:sp>
      <p:sp>
        <p:nvSpPr>
          <p:cNvPr id="500" name="Step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Steps</a:t>
            </a:r>
          </a:p>
        </p:txBody>
      </p:sp>
      <p:sp>
        <p:nvSpPr>
          <p:cNvPr id="501" name="1.  Filter babynames to just boys born in 2015…"/>
          <p:cNvSpPr txBox="1"/>
          <p:nvPr/>
        </p:nvSpPr>
        <p:spPr>
          <a:xfrm>
            <a:off x="1153711" y="8234707"/>
            <a:ext cx="22103920" cy="46481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1.	 Filter babynames to just boys born in 2015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2.	 Select the name and n columns from the result</a:t>
            </a:r>
          </a:p>
          <a:p>
            <a:pPr marL="533400" indent="-533400"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3.	 Arrange those columns so that the most popular names appear near the top.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504" name="Rectangle"/>
          <p:cNvSpPr/>
          <p:nvPr/>
        </p:nvSpPr>
        <p:spPr>
          <a:xfrm>
            <a:off x="1146390" y="3568663"/>
            <a:ext cx="22091220" cy="450113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5" name="boys_2015 &lt;- filter(babynames, year == 2015, sex == &quot;M&quot;)…"/>
          <p:cNvSpPr txBox="1"/>
          <p:nvPr/>
        </p:nvSpPr>
        <p:spPr>
          <a:xfrm>
            <a:off x="1271008" y="3788819"/>
            <a:ext cx="21841984" cy="4283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year == 2015, sex == "M")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select(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name, n)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FF2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arrange(</a:t>
            </a:r>
            <a:r>
              <a:rPr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desc(n))</a:t>
            </a:r>
          </a:p>
          <a:p>
            <a:pPr algn="l">
              <a:spcBef>
                <a:spcPts val="1500"/>
              </a:spcBef>
              <a:defRPr sz="5000">
                <a:solidFill>
                  <a:srgbClr val="FF26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</a:p>
        </p:txBody>
      </p:sp>
      <p:sp>
        <p:nvSpPr>
          <p:cNvPr id="506" name="Step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Steps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509" name="Rectangle"/>
          <p:cNvSpPr/>
          <p:nvPr/>
        </p:nvSpPr>
        <p:spPr>
          <a:xfrm>
            <a:off x="1146390" y="3568663"/>
            <a:ext cx="22091220" cy="236544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10" name="arrange(select(filter(babynames, year == 2015,…"/>
          <p:cNvSpPr txBox="1"/>
          <p:nvPr/>
        </p:nvSpPr>
        <p:spPr>
          <a:xfrm>
            <a:off x="1271008" y="3788819"/>
            <a:ext cx="21841984" cy="1925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arrange(select(filter(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year == 2015, 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sex == "M"), name, n), desc(n))</a:t>
            </a:r>
          </a:p>
        </p:txBody>
      </p:sp>
      <p:sp>
        <p:nvSpPr>
          <p:cNvPr id="511" name="Step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Steps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51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pSp>
        <p:nvGrpSpPr>
          <p:cNvPr id="523" name="Group"/>
          <p:cNvGrpSpPr/>
          <p:nvPr/>
        </p:nvGrpSpPr>
        <p:grpSpPr>
          <a:xfrm>
            <a:off x="-407051" y="3565618"/>
            <a:ext cx="24961721" cy="5230189"/>
            <a:chOff x="0" y="0"/>
            <a:chExt cx="24961719" cy="5230187"/>
          </a:xfrm>
        </p:grpSpPr>
        <p:grpSp>
          <p:nvGrpSpPr>
            <p:cNvPr id="521" name="Group"/>
            <p:cNvGrpSpPr/>
            <p:nvPr/>
          </p:nvGrpSpPr>
          <p:grpSpPr>
            <a:xfrm>
              <a:off x="4996884" y="-1"/>
              <a:ext cx="10484518" cy="5230189"/>
              <a:chOff x="0" y="0"/>
              <a:chExt cx="10484517" cy="5230187"/>
            </a:xfrm>
          </p:grpSpPr>
          <p:grpSp>
            <p:nvGrpSpPr>
              <p:cNvPr id="519" name="Group"/>
              <p:cNvGrpSpPr/>
              <p:nvPr/>
            </p:nvGrpSpPr>
            <p:grpSpPr>
              <a:xfrm>
                <a:off x="0" y="0"/>
                <a:ext cx="10484518" cy="5230188"/>
                <a:chOff x="0" y="0"/>
                <a:chExt cx="10484517" cy="5230187"/>
              </a:xfrm>
            </p:grpSpPr>
            <p:sp>
              <p:nvSpPr>
                <p:cNvPr id="515" name="Oval"/>
                <p:cNvSpPr/>
                <p:nvPr/>
              </p:nvSpPr>
              <p:spPr>
                <a:xfrm>
                  <a:off x="752458" y="0"/>
                  <a:ext cx="8565344" cy="4723321"/>
                </a:xfrm>
                <a:prstGeom prst="ellipse">
                  <a:avLst/>
                </a:prstGeom>
                <a:solidFill>
                  <a:srgbClr val="78AAD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516" name="Oval"/>
                <p:cNvSpPr/>
                <p:nvPr/>
              </p:nvSpPr>
              <p:spPr>
                <a:xfrm>
                  <a:off x="2136185" y="506866"/>
                  <a:ext cx="7313395" cy="4723322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517" name="Rectangle"/>
                <p:cNvSpPr/>
                <p:nvPr/>
              </p:nvSpPr>
              <p:spPr>
                <a:xfrm>
                  <a:off x="0" y="1630778"/>
                  <a:ext cx="10484518" cy="2979770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518" name="Triangle"/>
                <p:cNvSpPr/>
                <p:nvPr/>
              </p:nvSpPr>
              <p:spPr>
                <a:xfrm>
                  <a:off x="7558035" y="1217540"/>
                  <a:ext cx="1618017" cy="51798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245"/>
                      </a:moveTo>
                      <a:lnTo>
                        <a:pt x="21600" y="0"/>
                      </a:lnTo>
                      <a:lnTo>
                        <a:pt x="20548" y="21600"/>
                      </a:lnTo>
                      <a:lnTo>
                        <a:pt x="0" y="245"/>
                      </a:lnTo>
                      <a:close/>
                    </a:path>
                  </a:pathLst>
                </a:custGeom>
                <a:solidFill>
                  <a:srgbClr val="78AAD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520" name="%&gt;%"/>
              <p:cNvSpPr txBox="1"/>
              <p:nvPr/>
            </p:nvSpPr>
            <p:spPr>
              <a:xfrm>
                <a:off x="1687288" y="615616"/>
                <a:ext cx="1961525" cy="97567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spAutoFit/>
              </a:bodyPr>
              <a:lstStyle>
                <a:lvl1pPr algn="l">
                  <a:defRPr sz="5300">
                    <a:solidFill>
                      <a:srgbClr val="FFFFFF"/>
                    </a:solidFill>
                    <a:latin typeface="Monaco"/>
                    <a:ea typeface="Monaco"/>
                    <a:cs typeface="Monaco"/>
                    <a:sym typeface="Monaco"/>
                  </a:defRPr>
                </a:lvl1pPr>
              </a:lstStyle>
              <a:p>
                <a:r>
                  <a:t>%&gt;%</a:t>
                </a:r>
              </a:p>
            </p:txBody>
          </p:sp>
        </p:grpSp>
        <p:sp>
          <p:nvSpPr>
            <p:cNvPr id="522" name="babynames       filter(      , n == 99680)"/>
            <p:cNvSpPr txBox="1"/>
            <p:nvPr/>
          </p:nvSpPr>
          <p:spPr>
            <a:xfrm>
              <a:off x="0" y="2027380"/>
              <a:ext cx="24961720" cy="940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   filter(</a:t>
              </a:r>
              <a:r>
                <a:rPr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  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n == 99680)</a:t>
              </a:r>
            </a:p>
          </p:txBody>
        </p:sp>
      </p:grpSp>
      <p:sp>
        <p:nvSpPr>
          <p:cNvPr id="524" name="The pipe operator %&gt;%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 pipe operator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%&gt;%</a:t>
            </a:r>
          </a:p>
        </p:txBody>
      </p:sp>
      <p:grpSp>
        <p:nvGrpSpPr>
          <p:cNvPr id="529" name="Group"/>
          <p:cNvGrpSpPr/>
          <p:nvPr/>
        </p:nvGrpSpPr>
        <p:grpSpPr>
          <a:xfrm>
            <a:off x="3129673" y="9545377"/>
            <a:ext cx="18159421" cy="2716428"/>
            <a:chOff x="0" y="1249998"/>
            <a:chExt cx="18159419" cy="2716427"/>
          </a:xfrm>
        </p:grpSpPr>
        <p:sp>
          <p:nvSpPr>
            <p:cNvPr id="526" name="Rectangle"/>
            <p:cNvSpPr/>
            <p:nvPr/>
          </p:nvSpPr>
          <p:spPr>
            <a:xfrm>
              <a:off x="0" y="1249998"/>
              <a:ext cx="18159419" cy="2716427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27" name="filter(babynames, n == 99680)…"/>
            <p:cNvSpPr txBox="1"/>
            <p:nvPr/>
          </p:nvSpPr>
          <p:spPr>
            <a:xfrm>
              <a:off x="335092" y="1545230"/>
              <a:ext cx="17218088" cy="21259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30000"/>
                </a:lnSpc>
                <a:defRPr sz="51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filter(</a:t>
              </a:r>
              <a:r>
                <a:rPr dirty="0" err="1">
                  <a:solidFill>
                    <a:schemeClr val="accent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n == 99680)</a:t>
              </a:r>
            </a:p>
            <a:p>
              <a:pPr algn="l">
                <a:lnSpc>
                  <a:spcPct val="130000"/>
                </a:lnSpc>
                <a:defRPr sz="51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solidFill>
                    <a:schemeClr val="accent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babynames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%&gt;% filter(n == 99680)</a:t>
              </a:r>
            </a:p>
          </p:txBody>
        </p:sp>
      </p:grpSp>
      <p:sp>
        <p:nvSpPr>
          <p:cNvPr id="19" name="Passes result on left into first argument of function on right.">
            <a:extLst>
              <a:ext uri="{FF2B5EF4-FFF2-40B4-BE49-F238E27FC236}">
                <a16:creationId xmlns:a16="http://schemas.microsoft.com/office/drawing/2014/main" id="{2A487900-409D-40A8-ADFD-5A0716BC2211}"/>
              </a:ext>
            </a:extLst>
          </p:cNvPr>
          <p:cNvSpPr txBox="1"/>
          <p:nvPr/>
        </p:nvSpPr>
        <p:spPr>
          <a:xfrm>
            <a:off x="3095402" y="6929800"/>
            <a:ext cx="18158427" cy="2519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rPr dirty="0"/>
              <a:t>Passes result on left into first argument of function on right.</a:t>
            </a:r>
            <a:r>
              <a:rPr lang="en-GB" dirty="0"/>
              <a:t> So, for example, these do the same thing. Try it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9" grpId="1" animBg="1" advAuto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532" name="Rectangle"/>
          <p:cNvSpPr/>
          <p:nvPr/>
        </p:nvSpPr>
        <p:spPr>
          <a:xfrm>
            <a:off x="1146390" y="2684721"/>
            <a:ext cx="22091220" cy="450113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3" name="boys_2015 &lt;- filter(babynames, year == 2015, sex == &quot;M&quot;)…"/>
          <p:cNvSpPr txBox="1"/>
          <p:nvPr/>
        </p:nvSpPr>
        <p:spPr>
          <a:xfrm>
            <a:off x="1271008" y="2904877"/>
            <a:ext cx="21841984" cy="4283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year == 2015, sex == "M")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select(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name, n)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FF2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arrange(</a:t>
            </a:r>
            <a:r>
              <a:rPr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desc(n))</a:t>
            </a:r>
          </a:p>
          <a:p>
            <a:pPr algn="l">
              <a:spcBef>
                <a:spcPts val="1500"/>
              </a:spcBef>
              <a:defRPr sz="5000">
                <a:solidFill>
                  <a:srgbClr val="FF26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boys_2015</a:t>
            </a:r>
          </a:p>
        </p:txBody>
      </p:sp>
      <p:sp>
        <p:nvSpPr>
          <p:cNvPr id="534" name="Pipes"/>
          <p:cNvSpPr txBox="1"/>
          <p:nvPr/>
        </p:nvSpPr>
        <p:spPr>
          <a:xfrm>
            <a:off x="4007752" y="376945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Pipes</a:t>
            </a:r>
          </a:p>
        </p:txBody>
      </p:sp>
      <p:sp>
        <p:nvSpPr>
          <p:cNvPr id="535" name="Rectangle"/>
          <p:cNvSpPr/>
          <p:nvPr/>
        </p:nvSpPr>
        <p:spPr>
          <a:xfrm>
            <a:off x="1146390" y="7678286"/>
            <a:ext cx="22091220" cy="450113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6" name="babynames %&gt;%…"/>
          <p:cNvSpPr txBox="1"/>
          <p:nvPr/>
        </p:nvSpPr>
        <p:spPr>
          <a:xfrm>
            <a:off x="1271008" y="7898442"/>
            <a:ext cx="21841985" cy="4283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filter(year == 2015, sex == "M")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select(name, n) </a:t>
            </a:r>
            <a:r>
              <a:rPr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FF2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arrange(desc(n))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539" name="Rectangle"/>
          <p:cNvSpPr/>
          <p:nvPr/>
        </p:nvSpPr>
        <p:spPr>
          <a:xfrm>
            <a:off x="1146390" y="715013"/>
            <a:ext cx="22091221" cy="151637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0" name="foo_foo &lt;- little_bunny()"/>
          <p:cNvSpPr txBox="1"/>
          <p:nvPr/>
        </p:nvSpPr>
        <p:spPr>
          <a:xfrm>
            <a:off x="1355723" y="1025869"/>
            <a:ext cx="21841984" cy="1041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foo_foo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little_bunny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541" name="Rectangle"/>
          <p:cNvSpPr/>
          <p:nvPr/>
        </p:nvSpPr>
        <p:spPr>
          <a:xfrm>
            <a:off x="1146390" y="2977227"/>
            <a:ext cx="22091220" cy="457172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2" name="foo_foo %&gt;%…"/>
          <p:cNvSpPr txBox="1"/>
          <p:nvPr/>
        </p:nvSpPr>
        <p:spPr>
          <a:xfrm>
            <a:off x="1355723" y="3242101"/>
            <a:ext cx="21841984" cy="4041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foo_foo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hop_through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(forest)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scoop_up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field_mouse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bop_on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(head)</a:t>
            </a:r>
          </a:p>
        </p:txBody>
      </p:sp>
      <p:grpSp>
        <p:nvGrpSpPr>
          <p:cNvPr id="546" name="Group"/>
          <p:cNvGrpSpPr/>
          <p:nvPr/>
        </p:nvGrpSpPr>
        <p:grpSpPr>
          <a:xfrm>
            <a:off x="1146390" y="7551165"/>
            <a:ext cx="22091220" cy="4713281"/>
            <a:chOff x="0" y="0"/>
            <a:chExt cx="22091219" cy="4713279"/>
          </a:xfrm>
        </p:grpSpPr>
        <p:sp>
          <p:nvSpPr>
            <p:cNvPr id="543" name="Rectangle"/>
            <p:cNvSpPr/>
            <p:nvPr/>
          </p:nvSpPr>
          <p:spPr>
            <a:xfrm>
              <a:off x="0" y="1264799"/>
              <a:ext cx="22091220" cy="3448481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4" name="foo_foo2 &lt;- hop_through(foo_foo, forest)…"/>
            <p:cNvSpPr txBox="1"/>
            <p:nvPr/>
          </p:nvSpPr>
          <p:spPr>
            <a:xfrm>
              <a:off x="209332" y="1529673"/>
              <a:ext cx="21841984" cy="3018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foo_foo2 &lt;-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hop_through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foo_foo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forest)</a:t>
              </a:r>
            </a:p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foo_foo3 &lt;-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scoop_up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(foo_foo2,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field_mouse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  <a:p>
              <a: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bop_on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(foo_foo3,  head)</a:t>
              </a:r>
            </a:p>
          </p:txBody>
        </p:sp>
        <p:sp>
          <p:nvSpPr>
            <p:cNvPr id="545" name="vs."/>
            <p:cNvSpPr txBox="1"/>
            <p:nvPr/>
          </p:nvSpPr>
          <p:spPr>
            <a:xfrm>
              <a:off x="49875" y="0"/>
              <a:ext cx="18158428" cy="1354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600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lvl1pPr>
            </a:lstStyle>
            <a:p>
              <a:r>
                <a:t>vs.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6" grpId="1" animBg="1" advAuto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5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50" name="Shortcut to type %&gt;%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Shortcut to type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%&gt;%</a:t>
            </a:r>
          </a:p>
        </p:txBody>
      </p:sp>
      <p:grpSp>
        <p:nvGrpSpPr>
          <p:cNvPr id="553" name="Group"/>
          <p:cNvGrpSpPr/>
          <p:nvPr/>
        </p:nvGrpSpPr>
        <p:grpSpPr>
          <a:xfrm>
            <a:off x="3367931" y="4870169"/>
            <a:ext cx="3544082" cy="1771792"/>
            <a:chOff x="0" y="0"/>
            <a:chExt cx="3544081" cy="1771790"/>
          </a:xfrm>
        </p:grpSpPr>
        <p:sp>
          <p:nvSpPr>
            <p:cNvPr id="551" name="Rounded Rectangle"/>
            <p:cNvSpPr/>
            <p:nvPr/>
          </p:nvSpPr>
          <p:spPr>
            <a:xfrm>
              <a:off x="0" y="0"/>
              <a:ext cx="3544082" cy="1771791"/>
            </a:xfrm>
            <a:prstGeom prst="roundRect">
              <a:avLst>
                <a:gd name="adj" fmla="val 15000"/>
              </a:avLst>
            </a:pr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>
              <a:outerShdw blurRad="38100" dist="78715" dir="4697745" rotWithShape="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2" name="Cmd"/>
            <p:cNvSpPr/>
            <p:nvPr/>
          </p:nvSpPr>
          <p:spPr>
            <a:xfrm>
              <a:off x="53283" y="0"/>
              <a:ext cx="3414599" cy="1707058"/>
            </a:xfrm>
            <a:prstGeom prst="roundRect">
              <a:avLst>
                <a:gd name="adj" fmla="val 24486"/>
              </a:avLst>
            </a:prstGeom>
            <a:solidFill>
              <a:srgbClr val="42424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8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"/>
                </a:defRPr>
              </a:lvl1pPr>
            </a:lstStyle>
            <a:p>
              <a:r>
                <a:t>Cmd</a:t>
              </a:r>
            </a:p>
          </p:txBody>
        </p:sp>
      </p:grpSp>
      <p:grpSp>
        <p:nvGrpSpPr>
          <p:cNvPr id="556" name="Group"/>
          <p:cNvGrpSpPr/>
          <p:nvPr/>
        </p:nvGrpSpPr>
        <p:grpSpPr>
          <a:xfrm>
            <a:off x="12762234" y="4870169"/>
            <a:ext cx="2084885" cy="1771792"/>
            <a:chOff x="0" y="0"/>
            <a:chExt cx="2084883" cy="1771790"/>
          </a:xfrm>
        </p:grpSpPr>
        <p:sp>
          <p:nvSpPr>
            <p:cNvPr id="554" name="Rounded Rectangle"/>
            <p:cNvSpPr/>
            <p:nvPr/>
          </p:nvSpPr>
          <p:spPr>
            <a:xfrm>
              <a:off x="0" y="0"/>
              <a:ext cx="2084884" cy="1771791"/>
            </a:xfrm>
            <a:prstGeom prst="roundRect">
              <a:avLst>
                <a:gd name="adj" fmla="val 15000"/>
              </a:avLst>
            </a:pr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>
              <a:outerShdw blurRad="38100" dist="78715" dir="4697745" rotWithShape="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5" name="M"/>
            <p:cNvSpPr/>
            <p:nvPr/>
          </p:nvSpPr>
          <p:spPr>
            <a:xfrm>
              <a:off x="53283" y="0"/>
              <a:ext cx="1963213" cy="1707058"/>
            </a:xfrm>
            <a:prstGeom prst="roundRect">
              <a:avLst>
                <a:gd name="adj" fmla="val 24486"/>
              </a:avLst>
            </a:prstGeom>
            <a:solidFill>
              <a:srgbClr val="42424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8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"/>
                </a:defRPr>
              </a:lvl1pPr>
            </a:lstStyle>
            <a:p>
              <a:r>
                <a:t>M</a:t>
              </a:r>
            </a:p>
          </p:txBody>
        </p:sp>
      </p:grpSp>
      <p:sp>
        <p:nvSpPr>
          <p:cNvPr id="557" name="+"/>
          <p:cNvSpPr txBox="1"/>
          <p:nvPr/>
        </p:nvSpPr>
        <p:spPr>
          <a:xfrm>
            <a:off x="7109770" y="5038778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+</a:t>
            </a:r>
          </a:p>
        </p:txBody>
      </p:sp>
      <p:sp>
        <p:nvSpPr>
          <p:cNvPr id="558" name="(Mac)"/>
          <p:cNvSpPr txBox="1"/>
          <p:nvPr/>
        </p:nvSpPr>
        <p:spPr>
          <a:xfrm>
            <a:off x="16148138" y="5049627"/>
            <a:ext cx="2456143" cy="1412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(Mac)</a:t>
            </a:r>
          </a:p>
        </p:txBody>
      </p:sp>
      <p:sp>
        <p:nvSpPr>
          <p:cNvPr id="559" name="(Windows)"/>
          <p:cNvSpPr txBox="1"/>
          <p:nvPr/>
        </p:nvSpPr>
        <p:spPr>
          <a:xfrm>
            <a:off x="16229762" y="7253498"/>
            <a:ext cx="4585145" cy="1412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(Windows)</a:t>
            </a:r>
          </a:p>
        </p:txBody>
      </p:sp>
      <p:grpSp>
        <p:nvGrpSpPr>
          <p:cNvPr id="562" name="Group"/>
          <p:cNvGrpSpPr/>
          <p:nvPr/>
        </p:nvGrpSpPr>
        <p:grpSpPr>
          <a:xfrm>
            <a:off x="8065083" y="4870169"/>
            <a:ext cx="3544083" cy="1771792"/>
            <a:chOff x="0" y="0"/>
            <a:chExt cx="3544081" cy="1771790"/>
          </a:xfrm>
        </p:grpSpPr>
        <p:sp>
          <p:nvSpPr>
            <p:cNvPr id="560" name="Rounded Rectangle"/>
            <p:cNvSpPr/>
            <p:nvPr/>
          </p:nvSpPr>
          <p:spPr>
            <a:xfrm>
              <a:off x="0" y="0"/>
              <a:ext cx="3544082" cy="1771791"/>
            </a:xfrm>
            <a:prstGeom prst="roundRect">
              <a:avLst>
                <a:gd name="adj" fmla="val 15000"/>
              </a:avLst>
            </a:pr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>
              <a:outerShdw blurRad="38100" dist="78715" dir="4697745" rotWithShape="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1" name="Shift"/>
            <p:cNvSpPr/>
            <p:nvPr/>
          </p:nvSpPr>
          <p:spPr>
            <a:xfrm>
              <a:off x="53283" y="0"/>
              <a:ext cx="3414599" cy="1707058"/>
            </a:xfrm>
            <a:prstGeom prst="roundRect">
              <a:avLst>
                <a:gd name="adj" fmla="val 24486"/>
              </a:avLst>
            </a:prstGeom>
            <a:solidFill>
              <a:srgbClr val="42424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8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"/>
                </a:defRPr>
              </a:lvl1pPr>
            </a:lstStyle>
            <a:p>
              <a:r>
                <a:t>Shift</a:t>
              </a:r>
            </a:p>
          </p:txBody>
        </p:sp>
      </p:grpSp>
      <p:sp>
        <p:nvSpPr>
          <p:cNvPr id="563" name="+"/>
          <p:cNvSpPr txBox="1"/>
          <p:nvPr/>
        </p:nvSpPr>
        <p:spPr>
          <a:xfrm>
            <a:off x="11806922" y="5089578"/>
            <a:ext cx="757556" cy="1332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+</a:t>
            </a:r>
          </a:p>
        </p:txBody>
      </p:sp>
      <p:grpSp>
        <p:nvGrpSpPr>
          <p:cNvPr id="566" name="Group"/>
          <p:cNvGrpSpPr/>
          <p:nvPr/>
        </p:nvGrpSpPr>
        <p:grpSpPr>
          <a:xfrm>
            <a:off x="3396343" y="7074040"/>
            <a:ext cx="3544083" cy="1771791"/>
            <a:chOff x="0" y="0"/>
            <a:chExt cx="3544081" cy="1771790"/>
          </a:xfrm>
        </p:grpSpPr>
        <p:sp>
          <p:nvSpPr>
            <p:cNvPr id="564" name="Rounded Rectangle"/>
            <p:cNvSpPr/>
            <p:nvPr/>
          </p:nvSpPr>
          <p:spPr>
            <a:xfrm>
              <a:off x="0" y="0"/>
              <a:ext cx="3544082" cy="1771791"/>
            </a:xfrm>
            <a:prstGeom prst="roundRect">
              <a:avLst>
                <a:gd name="adj" fmla="val 15000"/>
              </a:avLst>
            </a:pr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>
              <a:outerShdw blurRad="38100" dist="78715" dir="4697745" rotWithShape="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5" name="Ctrl"/>
            <p:cNvSpPr/>
            <p:nvPr/>
          </p:nvSpPr>
          <p:spPr>
            <a:xfrm>
              <a:off x="53283" y="0"/>
              <a:ext cx="3414599" cy="1707058"/>
            </a:xfrm>
            <a:prstGeom prst="roundRect">
              <a:avLst>
                <a:gd name="adj" fmla="val 24486"/>
              </a:avLst>
            </a:prstGeom>
            <a:solidFill>
              <a:srgbClr val="42424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8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"/>
                </a:defRPr>
              </a:lvl1pPr>
            </a:lstStyle>
            <a:p>
              <a:r>
                <a:t>Ctrl</a:t>
              </a:r>
            </a:p>
          </p:txBody>
        </p:sp>
      </p:grpSp>
      <p:grpSp>
        <p:nvGrpSpPr>
          <p:cNvPr id="569" name="Group"/>
          <p:cNvGrpSpPr/>
          <p:nvPr/>
        </p:nvGrpSpPr>
        <p:grpSpPr>
          <a:xfrm>
            <a:off x="12790647" y="7074040"/>
            <a:ext cx="2084884" cy="1771791"/>
            <a:chOff x="0" y="0"/>
            <a:chExt cx="2084883" cy="1771790"/>
          </a:xfrm>
        </p:grpSpPr>
        <p:sp>
          <p:nvSpPr>
            <p:cNvPr id="567" name="Rounded Rectangle"/>
            <p:cNvSpPr/>
            <p:nvPr/>
          </p:nvSpPr>
          <p:spPr>
            <a:xfrm>
              <a:off x="0" y="0"/>
              <a:ext cx="2084884" cy="1771791"/>
            </a:xfrm>
            <a:prstGeom prst="roundRect">
              <a:avLst>
                <a:gd name="adj" fmla="val 15000"/>
              </a:avLst>
            </a:pr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>
              <a:outerShdw blurRad="38100" dist="78715" dir="4697745" rotWithShape="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8" name="M"/>
            <p:cNvSpPr/>
            <p:nvPr/>
          </p:nvSpPr>
          <p:spPr>
            <a:xfrm>
              <a:off x="53283" y="0"/>
              <a:ext cx="1963213" cy="1707058"/>
            </a:xfrm>
            <a:prstGeom prst="roundRect">
              <a:avLst>
                <a:gd name="adj" fmla="val 24486"/>
              </a:avLst>
            </a:prstGeom>
            <a:solidFill>
              <a:srgbClr val="42424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8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"/>
                </a:defRPr>
              </a:lvl1pPr>
            </a:lstStyle>
            <a:p>
              <a:r>
                <a:t>M</a:t>
              </a:r>
            </a:p>
          </p:txBody>
        </p:sp>
      </p:grpSp>
      <p:sp>
        <p:nvSpPr>
          <p:cNvPr id="570" name="+"/>
          <p:cNvSpPr txBox="1"/>
          <p:nvPr/>
        </p:nvSpPr>
        <p:spPr>
          <a:xfrm>
            <a:off x="7138183" y="7242649"/>
            <a:ext cx="757556" cy="133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+</a:t>
            </a:r>
          </a:p>
        </p:txBody>
      </p:sp>
      <p:grpSp>
        <p:nvGrpSpPr>
          <p:cNvPr id="573" name="Group"/>
          <p:cNvGrpSpPr/>
          <p:nvPr/>
        </p:nvGrpSpPr>
        <p:grpSpPr>
          <a:xfrm>
            <a:off x="8093495" y="7074040"/>
            <a:ext cx="3544083" cy="1771791"/>
            <a:chOff x="0" y="0"/>
            <a:chExt cx="3544081" cy="1771790"/>
          </a:xfrm>
        </p:grpSpPr>
        <p:sp>
          <p:nvSpPr>
            <p:cNvPr id="571" name="Rounded Rectangle"/>
            <p:cNvSpPr/>
            <p:nvPr/>
          </p:nvSpPr>
          <p:spPr>
            <a:xfrm>
              <a:off x="0" y="0"/>
              <a:ext cx="3544082" cy="1771791"/>
            </a:xfrm>
            <a:prstGeom prst="roundRect">
              <a:avLst>
                <a:gd name="adj" fmla="val 15000"/>
              </a:avLst>
            </a:pr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>
              <a:outerShdw blurRad="38100" dist="78715" dir="4697745" rotWithShape="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2" name="Shift"/>
            <p:cNvSpPr/>
            <p:nvPr/>
          </p:nvSpPr>
          <p:spPr>
            <a:xfrm>
              <a:off x="53283" y="0"/>
              <a:ext cx="3414599" cy="1707058"/>
            </a:xfrm>
            <a:prstGeom prst="roundRect">
              <a:avLst>
                <a:gd name="adj" fmla="val 24486"/>
              </a:avLst>
            </a:prstGeom>
            <a:solidFill>
              <a:srgbClr val="42424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8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"/>
                </a:defRPr>
              </a:lvl1pPr>
            </a:lstStyle>
            <a:p>
              <a:r>
                <a:t>Shift</a:t>
              </a:r>
            </a:p>
          </p:txBody>
        </p:sp>
      </p:grpSp>
      <p:sp>
        <p:nvSpPr>
          <p:cNvPr id="574" name="+"/>
          <p:cNvSpPr txBox="1"/>
          <p:nvPr/>
        </p:nvSpPr>
        <p:spPr>
          <a:xfrm>
            <a:off x="11835335" y="7293449"/>
            <a:ext cx="757556" cy="133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9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+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Your Turn 6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6</a:t>
            </a:r>
          </a:p>
        </p:txBody>
      </p:sp>
      <p:sp>
        <p:nvSpPr>
          <p:cNvPr id="577" name="Use %&gt;% to write a sequence of functions that:…"/>
          <p:cNvSpPr txBox="1">
            <a:spLocks noGrp="1"/>
          </p:cNvSpPr>
          <p:nvPr>
            <p:ph type="body" idx="4294967295"/>
          </p:nvPr>
        </p:nvSpPr>
        <p:spPr>
          <a:xfrm>
            <a:off x="2293704" y="2596500"/>
            <a:ext cx="19796592" cy="8523000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</a:t>
            </a:r>
            <a:r>
              <a:rPr b="1"/>
              <a:t>%&gt;%</a:t>
            </a:r>
            <a:r>
              <a:t> to write a sequence of functions that: </a:t>
            </a:r>
          </a:p>
          <a:p>
            <a:pPr marL="800099" indent="-800099" defTabSz="584200">
              <a:spcBef>
                <a:spcPts val="2400"/>
              </a:spcBef>
              <a:buSzPct val="100000"/>
              <a:buAutoNum type="arabicPeriod"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Filter babynames to just the girls that were born in 2015</a:t>
            </a:r>
          </a:p>
          <a:p>
            <a:pPr marL="800099" indent="-800099" defTabSz="584200">
              <a:spcBef>
                <a:spcPts val="2400"/>
              </a:spcBef>
              <a:buSzPct val="100000"/>
              <a:buAutoNum type="arabicPeriod"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Select the </a:t>
            </a:r>
            <a:r>
              <a:rPr b="1"/>
              <a:t>name</a:t>
            </a:r>
            <a:r>
              <a:t> and </a:t>
            </a:r>
            <a:r>
              <a:rPr b="1"/>
              <a:t>n</a:t>
            </a:r>
            <a:r>
              <a:t> columns</a:t>
            </a:r>
          </a:p>
          <a:p>
            <a:pPr marL="800099" indent="-800099" defTabSz="584200">
              <a:spcBef>
                <a:spcPts val="2400"/>
              </a:spcBef>
              <a:buSzPct val="100000"/>
              <a:buAutoNum type="arabicPeriod"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Arrange the results so that the most popular names are near the top.</a:t>
            </a:r>
          </a:p>
        </p:txBody>
      </p:sp>
      <p:pic>
        <p:nvPicPr>
          <p:cNvPr id="57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5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78"/>
                </p:tgtEl>
              </p:cMediaNode>
            </p:video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581" name="Rectangle"/>
          <p:cNvSpPr/>
          <p:nvPr/>
        </p:nvSpPr>
        <p:spPr>
          <a:xfrm>
            <a:off x="2646808" y="218582"/>
            <a:ext cx="19090383" cy="1328201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2" name="babynames %&gt;%…"/>
          <p:cNvSpPr txBox="1"/>
          <p:nvPr/>
        </p:nvSpPr>
        <p:spPr>
          <a:xfrm>
            <a:off x="2856140" y="429097"/>
            <a:ext cx="18764456" cy="14315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filter(year == 2015, sex == "F")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select(name, n)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arrange(desc(n))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     name     n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1      Emma 20355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2    Olivia 19553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3    Sophia 17327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4       Ava 16286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5  Isabella 15504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6       Mia 14820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7   Abigail 12311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8     Emily 11727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9 Charlotte 11332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10    Harper 10241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... with 18,983 more rows</a:t>
            </a:r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Exam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Exam</a:t>
            </a:r>
          </a:p>
        </p:txBody>
      </p:sp>
      <p:sp>
        <p:nvSpPr>
          <p:cNvPr id="585" name="Trim babynames to just the rows that contain your name and your sex…"/>
          <p:cNvSpPr txBox="1">
            <a:spLocks noGrp="1"/>
          </p:cNvSpPr>
          <p:nvPr>
            <p:ph type="body" sz="half" idx="4294967295"/>
          </p:nvPr>
        </p:nvSpPr>
        <p:spPr>
          <a:xfrm>
            <a:off x="2636159" y="3592674"/>
            <a:ext cx="19111682" cy="6530652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876300" indent="-8763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Trim babynames to just the rows that contain your </a:t>
            </a:r>
            <a:r>
              <a:rPr b="1"/>
              <a:t>name</a:t>
            </a:r>
            <a:r>
              <a:t> and your </a:t>
            </a:r>
            <a:r>
              <a:rPr b="1"/>
              <a:t>sex</a:t>
            </a:r>
          </a:p>
          <a:p>
            <a:pPr marL="876300" indent="-8763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Trim the result to just the columns that will appear in your graph (not strictly necessary, but useful practice)</a:t>
            </a:r>
          </a:p>
          <a:p>
            <a:pPr marL="876300" indent="-8763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Plot the results as a line graph with </a:t>
            </a:r>
            <a:r>
              <a:rPr b="1"/>
              <a:t>year</a:t>
            </a:r>
            <a:r>
              <a:t> on the x axis and </a:t>
            </a:r>
            <a:r>
              <a:rPr b="1"/>
              <a:t>prop</a:t>
            </a:r>
            <a:r>
              <a:t> on the y axis</a:t>
            </a:r>
          </a:p>
        </p:txBody>
      </p:sp>
      <p:pic>
        <p:nvPicPr>
          <p:cNvPr id="586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5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8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3" name="tibble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tibbles</a:t>
            </a:r>
          </a:p>
        </p:txBody>
      </p:sp>
      <p:sp>
        <p:nvSpPr>
          <p:cNvPr id="154" name="A type of data frame common throughout tidyverse packages. Tibbles enhance data frames in three ways:…"/>
          <p:cNvSpPr txBox="1"/>
          <p:nvPr/>
        </p:nvSpPr>
        <p:spPr>
          <a:xfrm>
            <a:off x="1758337" y="3326800"/>
            <a:ext cx="20902092" cy="8500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35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A type of data frame common throughout </a:t>
            </a:r>
            <a:r>
              <a:rPr dirty="0" err="1"/>
              <a:t>tidyverse</a:t>
            </a:r>
            <a:r>
              <a:rPr dirty="0"/>
              <a:t> packages. Tibbles enhance data frames in three ways:</a:t>
            </a:r>
          </a:p>
          <a:p>
            <a:pPr marL="939800" indent="-939800" algn="l">
              <a:buSzPct val="100000"/>
              <a:buAutoNum type="arabicPeriod"/>
              <a:defRPr sz="6000"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 err="1"/>
              <a:t>Subsetting</a:t>
            </a:r>
            <a:r>
              <a:rPr dirty="0"/>
              <a:t> </a:t>
            </a:r>
            <a:r>
              <a:rPr b="0"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- </a:t>
            </a:r>
            <a:r>
              <a:rPr b="1"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[</a:t>
            </a:r>
            <a:r>
              <a:rPr b="0"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 always returns a new </a:t>
            </a:r>
            <a:r>
              <a:rPr b="0" dirty="0" err="1">
                <a:latin typeface="Source Sans Pro Light"/>
                <a:ea typeface="Source Sans Pro Light"/>
                <a:cs typeface="Source Sans Pro Light"/>
                <a:sym typeface="Source Sans Pro Light"/>
              </a:rPr>
              <a:t>tibble</a:t>
            </a:r>
            <a:r>
              <a:rPr b="0"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, </a:t>
            </a:r>
            <a:r>
              <a:rPr b="1"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[[</a:t>
            </a:r>
            <a:r>
              <a:rPr b="0"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 and </a:t>
            </a:r>
            <a:r>
              <a:rPr b="1"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$</a:t>
            </a:r>
            <a:r>
              <a:rPr b="0"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 always return a new vector</a:t>
            </a:r>
          </a:p>
          <a:p>
            <a:pPr marL="939800" indent="-939800" algn="l">
              <a:buSzPct val="100000"/>
              <a:buAutoNum type="arabicPeriod"/>
              <a:defRPr sz="6000"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No partial matching</a:t>
            </a:r>
            <a:r>
              <a:rPr b="0"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 - You must use full column names when </a:t>
            </a:r>
            <a:r>
              <a:rPr b="0" dirty="0" err="1">
                <a:latin typeface="Source Sans Pro Light"/>
                <a:ea typeface="Source Sans Pro Light"/>
                <a:cs typeface="Source Sans Pro Light"/>
                <a:sym typeface="Source Sans Pro Light"/>
              </a:rPr>
              <a:t>subsetting</a:t>
            </a:r>
            <a:endParaRPr b="0" dirty="0">
              <a:latin typeface="Source Sans Pro Light"/>
              <a:ea typeface="Source Sans Pro Light"/>
              <a:cs typeface="Source Sans Pro Light"/>
              <a:sym typeface="Source Sans Pro Light"/>
            </a:endParaRPr>
          </a:p>
          <a:p>
            <a:pPr marL="939800" indent="-939800" algn="l">
              <a:buSzPct val="100000"/>
              <a:buAutoNum type="arabicPeriod"/>
              <a:defRPr sz="6000"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Display </a:t>
            </a:r>
            <a:r>
              <a:rPr b="0"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- When you print a </a:t>
            </a:r>
            <a:r>
              <a:rPr b="0" dirty="0" err="1">
                <a:latin typeface="Source Sans Pro Light"/>
                <a:ea typeface="Source Sans Pro Light"/>
                <a:cs typeface="Source Sans Pro Light"/>
                <a:sym typeface="Source Sans Pro Light"/>
              </a:rPr>
              <a:t>tibble</a:t>
            </a:r>
            <a:r>
              <a:rPr b="0"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, R provides a concise view of the data that fits on one screen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8" name="pdf-garrett.pdf" descr="pdf-garrett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63176" y="6808096"/>
            <a:ext cx="9815388" cy="6598123"/>
          </a:xfrm>
          <a:prstGeom prst="rect">
            <a:avLst/>
          </a:prstGeom>
          <a:ln w="12700">
            <a:miter lim="400000"/>
          </a:ln>
        </p:spPr>
      </p:pic>
      <p:pic>
        <p:nvPicPr>
          <p:cNvPr id="589" name="pdf-dplyr.pdf" descr="pdf-dplyr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59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591" name="Rectangle"/>
          <p:cNvSpPr/>
          <p:nvPr/>
        </p:nvSpPr>
        <p:spPr>
          <a:xfrm>
            <a:off x="1127160" y="666005"/>
            <a:ext cx="22091220" cy="560194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2" name="babynames %&gt;%…"/>
          <p:cNvSpPr txBox="1"/>
          <p:nvPr/>
        </p:nvSpPr>
        <p:spPr>
          <a:xfrm>
            <a:off x="1421206" y="883582"/>
            <a:ext cx="21841985" cy="5336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filter(name == "Garrett", sex == "M")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select(year, prop)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(year, prop))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What are the most popular names?"/>
          <p:cNvSpPr txBox="1">
            <a:spLocks noGrp="1"/>
          </p:cNvSpPr>
          <p:nvPr>
            <p:ph type="title"/>
          </p:nvPr>
        </p:nvSpPr>
        <p:spPr>
          <a:xfrm>
            <a:off x="831199" y="3045866"/>
            <a:ext cx="22721602" cy="7624268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What are the most popular names?</a:t>
            </a:r>
          </a:p>
        </p:txBody>
      </p:sp>
      <p:pic>
        <p:nvPicPr>
          <p:cNvPr id="595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59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99" name="How should we define popularity?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defTabSz="525779">
              <a:defRPr sz="9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should we define popularity?</a:t>
            </a:r>
          </a:p>
        </p:txBody>
      </p:sp>
      <p:sp>
        <p:nvSpPr>
          <p:cNvPr id="600" name="A name is popular if:…"/>
          <p:cNvSpPr txBox="1"/>
          <p:nvPr/>
        </p:nvSpPr>
        <p:spPr>
          <a:xfrm>
            <a:off x="3286955" y="3184358"/>
            <a:ext cx="18340271" cy="79684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 name is popular if:</a:t>
            </a:r>
          </a:p>
          <a:p>
            <a:pPr marL="927100" indent="-927100" algn="l">
              <a:spcBef>
                <a:spcPts val="3800"/>
              </a:spcBef>
              <a:buSzPct val="100000"/>
              <a:buAutoNum type="arabicPeriod"/>
              <a:defRPr sz="6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Sums</a:t>
            </a:r>
            <a:r>
              <a:t> - a large number of children have the name when you sum across years</a:t>
            </a:r>
          </a:p>
          <a:p>
            <a:pPr marL="927100" indent="-927100" algn="l">
              <a:spcBef>
                <a:spcPts val="3800"/>
              </a:spcBef>
              <a:buSzPct val="100000"/>
              <a:buAutoNum type="arabicPeriod"/>
              <a:defRPr sz="6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Ranks</a:t>
            </a:r>
            <a:r>
              <a:t> - it consistently ranks among the top names from year to year.</a:t>
            </a:r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0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04" name="How should we define popularity?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defTabSz="525779">
              <a:defRPr sz="9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should we define popularity?</a:t>
            </a:r>
          </a:p>
        </p:txBody>
      </p:sp>
      <p:sp>
        <p:nvSpPr>
          <p:cNvPr id="605" name="A name is popular if:…"/>
          <p:cNvSpPr txBox="1"/>
          <p:nvPr/>
        </p:nvSpPr>
        <p:spPr>
          <a:xfrm>
            <a:off x="3286955" y="3184358"/>
            <a:ext cx="18340271" cy="79684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 name is popular if:</a:t>
            </a:r>
          </a:p>
          <a:p>
            <a:pPr marL="927100" indent="-927100" algn="l">
              <a:spcBef>
                <a:spcPts val="38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Sums</a:t>
            </a:r>
            <a:r>
              <a:t> - a large number of children have the name when you sum across years</a:t>
            </a:r>
          </a:p>
          <a:p>
            <a:pPr marL="927100" indent="-927100" algn="l">
              <a:spcBef>
                <a:spcPts val="3800"/>
              </a:spcBef>
              <a:buSzPct val="100000"/>
              <a:buAutoNum type="arabicPeriod"/>
              <a:defRPr sz="6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Ranks</a:t>
            </a:r>
            <a:r>
              <a:t> - it consistently ranks among the top names from year to year.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0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09" name="How should we define popularity?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defTabSz="525779">
              <a:defRPr sz="9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should we define popularity?</a:t>
            </a:r>
          </a:p>
        </p:txBody>
      </p:sp>
      <p:sp>
        <p:nvSpPr>
          <p:cNvPr id="610" name="A name is popular if:…"/>
          <p:cNvSpPr txBox="1"/>
          <p:nvPr/>
        </p:nvSpPr>
        <p:spPr>
          <a:xfrm>
            <a:off x="3286955" y="3184358"/>
            <a:ext cx="18340271" cy="79684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 name is popular if:</a:t>
            </a:r>
          </a:p>
          <a:p>
            <a:pPr marL="927100" indent="-927100" algn="l">
              <a:spcBef>
                <a:spcPts val="38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Sums</a:t>
            </a:r>
            <a:r>
              <a:t> - a large number of children have the name when you sum across years</a:t>
            </a:r>
          </a:p>
          <a:p>
            <a:pPr marL="927100" indent="-927100" algn="l">
              <a:spcBef>
                <a:spcPts val="38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Ranks</a:t>
            </a:r>
            <a:r>
              <a:t> - it consistently ranks among the top names from year to year.</a:t>
            </a:r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613" name="Do we have enough information to:…"/>
          <p:cNvSpPr txBox="1">
            <a:spLocks noGrp="1"/>
          </p:cNvSpPr>
          <p:nvPr>
            <p:ph type="body" sz="half" idx="4294967295"/>
          </p:nvPr>
        </p:nvSpPr>
        <p:spPr>
          <a:xfrm>
            <a:off x="2764628" y="3579881"/>
            <a:ext cx="18854744" cy="5464038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Do we have enough information to:</a:t>
            </a:r>
          </a:p>
          <a:p>
            <a:pPr marL="1117600" indent="-1117600" defTabSz="584200">
              <a:spcBef>
                <a:spcPts val="2400"/>
              </a:spcBef>
              <a:buClr>
                <a:srgbClr val="005493"/>
              </a:buClr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Calculate the total number of children with each name?</a:t>
            </a:r>
          </a:p>
          <a:p>
            <a:pPr marL="1117600" indent="-1117600" defTabSz="584200">
              <a:spcBef>
                <a:spcPts val="2400"/>
              </a:spcBef>
              <a:buClr>
                <a:srgbClr val="005493"/>
              </a:buClr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Rank names within each year?</a:t>
            </a:r>
          </a:p>
        </p:txBody>
      </p:sp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1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17" name="Deriving information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Deriving information</a:t>
            </a:r>
          </a:p>
        </p:txBody>
      </p:sp>
      <p:sp>
        <p:nvSpPr>
          <p:cNvPr id="618" name="summarise() - summarise variables…"/>
          <p:cNvSpPr txBox="1"/>
          <p:nvPr/>
        </p:nvSpPr>
        <p:spPr>
          <a:xfrm>
            <a:off x="5365127" y="3710350"/>
            <a:ext cx="13688509" cy="6295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 dirty="0" err="1">
                <a:solidFill>
                  <a:srgbClr val="78AAD6"/>
                </a:solidFill>
              </a:rPr>
              <a:t>summarise</a:t>
            </a:r>
            <a:r>
              <a:rPr b="1" dirty="0">
                <a:solidFill>
                  <a:srgbClr val="78AAD6"/>
                </a:solidFill>
              </a:rPr>
              <a:t>()</a:t>
            </a:r>
            <a:r>
              <a:rPr dirty="0"/>
              <a:t> </a:t>
            </a:r>
            <a:r>
              <a:rPr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- </a:t>
            </a:r>
            <a:r>
              <a:rPr dirty="0" err="1">
                <a:latin typeface="Source Sans Pro Light"/>
                <a:ea typeface="Source Sans Pro Light"/>
                <a:cs typeface="Source Sans Pro Light"/>
                <a:sym typeface="Source Sans Pro Light"/>
              </a:rPr>
              <a:t>summarise</a:t>
            </a:r>
            <a:r>
              <a:rPr dirty="0"/>
              <a:t> </a:t>
            </a:r>
            <a:r>
              <a:rPr b="1" dirty="0">
                <a:solidFill>
                  <a:srgbClr val="78AAD6"/>
                </a:solidFill>
              </a:rPr>
              <a:t>variables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 dirty="0">
                <a:solidFill>
                  <a:srgbClr val="78AAD6"/>
                </a:solidFill>
              </a:rPr>
              <a:t>    </a:t>
            </a:r>
            <a:r>
              <a:rPr b="1" dirty="0" err="1">
                <a:solidFill>
                  <a:srgbClr val="91B473"/>
                </a:solidFill>
              </a:rPr>
              <a:t>group_by</a:t>
            </a:r>
            <a:r>
              <a:rPr b="1" dirty="0">
                <a:solidFill>
                  <a:srgbClr val="91B473"/>
                </a:solidFill>
              </a:rPr>
              <a:t>()</a:t>
            </a:r>
            <a:r>
              <a:rPr b="1" dirty="0"/>
              <a:t> </a:t>
            </a:r>
            <a:r>
              <a:rPr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- group</a:t>
            </a:r>
            <a:r>
              <a:rPr dirty="0"/>
              <a:t> </a:t>
            </a:r>
            <a:r>
              <a:rPr b="1" dirty="0">
                <a:solidFill>
                  <a:srgbClr val="8DB06D"/>
                </a:solidFill>
              </a:rPr>
              <a:t>cases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         </a:t>
            </a:r>
            <a:r>
              <a:rPr b="1" dirty="0">
                <a:solidFill>
                  <a:srgbClr val="78AAD6"/>
                </a:solidFill>
              </a:rPr>
              <a:t>mutate()</a:t>
            </a:r>
            <a:r>
              <a:rPr dirty="0"/>
              <a:t> </a:t>
            </a:r>
            <a:r>
              <a:rPr dirty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- create new</a:t>
            </a:r>
            <a:r>
              <a:rPr dirty="0"/>
              <a:t> </a:t>
            </a:r>
            <a:r>
              <a:rPr b="1" dirty="0">
                <a:solidFill>
                  <a:srgbClr val="78AAD6"/>
                </a:solidFill>
              </a:rPr>
              <a:t>variables</a:t>
            </a:r>
          </a:p>
        </p:txBody>
      </p:sp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summarise()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summarise()</a:t>
            </a:r>
          </a:p>
        </p:txBody>
      </p:sp>
    </p:spTree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2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24" name="summarise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summarise()</a:t>
            </a:r>
          </a:p>
        </p:txBody>
      </p:sp>
      <p:sp>
        <p:nvSpPr>
          <p:cNvPr id="625" name="Compute table of summaries."/>
          <p:cNvSpPr txBox="1"/>
          <p:nvPr/>
        </p:nvSpPr>
        <p:spPr>
          <a:xfrm>
            <a:off x="3029399" y="3268916"/>
            <a:ext cx="16670638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Compute table of summaries.</a:t>
            </a:r>
          </a:p>
        </p:txBody>
      </p:sp>
      <p:sp>
        <p:nvSpPr>
          <p:cNvPr id="626" name="Rectangle"/>
          <p:cNvSpPr/>
          <p:nvPr/>
        </p:nvSpPr>
        <p:spPr>
          <a:xfrm>
            <a:off x="3035749" y="4651004"/>
            <a:ext cx="18306444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7" name="babynames %&gt;% summarise(total = sum(n), max = max(n))"/>
          <p:cNvSpPr txBox="1"/>
          <p:nvPr/>
        </p:nvSpPr>
        <p:spPr>
          <a:xfrm>
            <a:off x="3179305" y="5020981"/>
            <a:ext cx="18175295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54990">
              <a:spcBef>
                <a:spcPts val="1400"/>
              </a:spcBef>
              <a:defRPr sz="4465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total = sum(n)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max = max(n)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graphicFrame>
        <p:nvGraphicFramePr>
          <p:cNvPr id="628" name="Table"/>
          <p:cNvGraphicFramePr/>
          <p:nvPr/>
        </p:nvGraphicFramePr>
        <p:xfrm>
          <a:off x="13481719" y="7433911"/>
          <a:ext cx="4401777" cy="1625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036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81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total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max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127538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99680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29" name="Arrow"/>
          <p:cNvSpPr/>
          <p:nvPr/>
        </p:nvSpPr>
        <p:spPr>
          <a:xfrm>
            <a:off x="11981726" y="8015266"/>
            <a:ext cx="754519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630" name="Table"/>
          <p:cNvGraphicFramePr/>
          <p:nvPr/>
        </p:nvGraphicFramePr>
        <p:xfrm>
          <a:off x="3067499" y="7493939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31" name="babynames"/>
          <p:cNvSpPr txBox="1"/>
          <p:nvPr/>
        </p:nvSpPr>
        <p:spPr>
          <a:xfrm>
            <a:off x="5537110" y="6594727"/>
            <a:ext cx="3204132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babynames</a:t>
            </a:r>
          </a:p>
        </p:txBody>
      </p:sp>
    </p:spTree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Your Turn 7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7</a:t>
            </a:r>
          </a:p>
        </p:txBody>
      </p:sp>
      <p:sp>
        <p:nvSpPr>
          <p:cNvPr id="634" name="Use summarise() to compute three statistics about the data:…"/>
          <p:cNvSpPr txBox="1">
            <a:spLocks noGrp="1"/>
          </p:cNvSpPr>
          <p:nvPr>
            <p:ph type="body" idx="4294967295"/>
          </p:nvPr>
        </p:nvSpPr>
        <p:spPr>
          <a:xfrm>
            <a:off x="2222316" y="3030442"/>
            <a:ext cx="19939367" cy="8068263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summarise() to compute three statistics </a:t>
            </a:r>
            <a:r>
              <a:rPr i="1"/>
              <a:t>about the data</a:t>
            </a:r>
            <a:r>
              <a:t>:</a:t>
            </a:r>
          </a:p>
          <a:p>
            <a:pPr marL="1041400" indent="-10414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 first (minimum) year in the dataset</a:t>
            </a:r>
          </a:p>
          <a:p>
            <a:pPr marL="1041400" indent="-10414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 last (maximum) year in the dataset</a:t>
            </a:r>
          </a:p>
          <a:p>
            <a:pPr marL="1041400" indent="-10414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 total number of children represented in the data</a:t>
            </a:r>
          </a:p>
        </p:txBody>
      </p:sp>
      <p:pic>
        <p:nvPicPr>
          <p:cNvPr id="635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6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3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8" name="data frame display"/>
          <p:cNvSpPr txBox="1"/>
          <p:nvPr/>
        </p:nvSpPr>
        <p:spPr>
          <a:xfrm>
            <a:off x="12346898" y="12395942"/>
            <a:ext cx="6114647" cy="136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570" tIns="54570" rIns="54570" bIns="54570" anchor="ctr"/>
          <a:lstStyle/>
          <a:p>
            <a:pPr lvl="1" indent="0"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data frame display</a:t>
            </a:r>
          </a:p>
        </p:txBody>
      </p:sp>
      <p:sp>
        <p:nvSpPr>
          <p:cNvPr id="159" name="tibble display"/>
          <p:cNvSpPr txBox="1"/>
          <p:nvPr/>
        </p:nvSpPr>
        <p:spPr>
          <a:xfrm>
            <a:off x="13099129" y="6430589"/>
            <a:ext cx="4610182" cy="136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570" tIns="54570" rIns="54570" bIns="54570" anchor="ctr"/>
          <a:lstStyle/>
          <a:p>
            <a:pPr lvl="1" indent="0"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tibble display</a:t>
            </a:r>
          </a:p>
        </p:txBody>
      </p:sp>
      <p:graphicFrame>
        <p:nvGraphicFramePr>
          <p:cNvPr id="160" name="Table"/>
          <p:cNvGraphicFramePr/>
          <p:nvPr/>
        </p:nvGraphicFramePr>
        <p:xfrm>
          <a:off x="5709157" y="3701773"/>
          <a:ext cx="4361368" cy="1085088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5451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32727">
                <a:tc>
                  <a:txBody>
                    <a:bodyPr/>
                    <a:lstStyle/>
                    <a:p>
                      <a:pPr algn="l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ym typeface="Helvetica"/>
                        </a:rPr>
                        <a:t>
wind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wind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wind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A6AA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61" name="Shape"/>
          <p:cNvSpPr/>
          <p:nvPr/>
        </p:nvSpPr>
        <p:spPr>
          <a:xfrm>
            <a:off x="5765228" y="726479"/>
            <a:ext cx="8389274" cy="60678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648"/>
                </a:moveTo>
                <a:lnTo>
                  <a:pt x="16323" y="0"/>
                </a:lnTo>
                <a:lnTo>
                  <a:pt x="21600" y="12388"/>
                </a:lnTo>
                <a:lnTo>
                  <a:pt x="16306" y="21600"/>
                </a:lnTo>
                <a:lnTo>
                  <a:pt x="63" y="18230"/>
                </a:lnTo>
                <a:lnTo>
                  <a:pt x="0" y="10648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defRPr sz="26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graphicFrame>
        <p:nvGraphicFramePr>
          <p:cNvPr id="162" name="Table"/>
          <p:cNvGraphicFramePr/>
          <p:nvPr/>
        </p:nvGraphicFramePr>
        <p:xfrm>
          <a:off x="5720408" y="3688648"/>
          <a:ext cx="1639209" cy="260096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5464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64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64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5633">
                <a:tc>
                  <a:txBody>
                    <a:bodyPr/>
                    <a:lstStyle/>
                    <a:p>
                      <a:pPr algn="l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200" b="0">
                          <a:solidFill>
                            <a:srgbClr val="000000"/>
                          </a:solidFill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633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633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633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3" name="Shape"/>
          <p:cNvSpPr/>
          <p:nvPr/>
        </p:nvSpPr>
        <p:spPr>
          <a:xfrm>
            <a:off x="8406059" y="7792908"/>
            <a:ext cx="5298165" cy="49223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669"/>
                </a:moveTo>
                <a:lnTo>
                  <a:pt x="15050" y="0"/>
                </a:lnTo>
                <a:lnTo>
                  <a:pt x="21600" y="11318"/>
                </a:lnTo>
                <a:lnTo>
                  <a:pt x="15088" y="21600"/>
                </a:lnTo>
                <a:lnTo>
                  <a:pt x="100" y="10327"/>
                </a:lnTo>
                <a:lnTo>
                  <a:pt x="0" y="669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defRPr sz="26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graphicFrame>
        <p:nvGraphicFramePr>
          <p:cNvPr id="164" name="Table"/>
          <p:cNvGraphicFramePr/>
          <p:nvPr/>
        </p:nvGraphicFramePr>
        <p:xfrm>
          <a:off x="8442283" y="7942477"/>
          <a:ext cx="1601109" cy="260096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5337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7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7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1950">
                <a:tc>
                  <a:txBody>
                    <a:bodyPr/>
                    <a:lstStyle/>
                    <a:p>
                      <a:pPr defTabSz="914400">
                        <a:defRPr sz="3600" b="0">
                          <a:solidFill>
                            <a:srgbClr val="000000"/>
                          </a:solidFill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 b="0">
                          <a:solidFill>
                            <a:srgbClr val="000000"/>
                          </a:solidFill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 b="0">
                          <a:solidFill>
                            <a:srgbClr val="000000"/>
                          </a:solidFill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950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1950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1950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5" name="# A tibble: 234 × 6…"/>
          <p:cNvSpPr/>
          <p:nvPr/>
        </p:nvSpPr>
        <p:spPr>
          <a:xfrm>
            <a:off x="12093050" y="732039"/>
            <a:ext cx="6667747" cy="605775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A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tibble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 234 × 6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manufacturer      model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 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1.8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2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1.8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3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2.0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4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2.0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5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2.8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6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2.8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7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3.1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8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a4 quattro   1.8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9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a4 quattro   1.8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a4 quattro   2.0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... with 224 more rows, and 3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 more variables: year &lt;int&gt;,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cyl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&lt;int&gt;, trans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  <p:sp>
        <p:nvSpPr>
          <p:cNvPr id="166" name="156 1999   6   auto(l4)…"/>
          <p:cNvSpPr/>
          <p:nvPr/>
        </p:nvSpPr>
        <p:spPr>
          <a:xfrm>
            <a:off x="12093050" y="7795513"/>
            <a:ext cx="6667747" cy="4920829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156 1999   6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157 1999   6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158 2008   6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159 2008   8   auto(s4)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160 1999   4 manual(m5)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161 1999   4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162 2008   4 manual(m5)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163 2008   4 manual(m5)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164 2008   4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165 2008   4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166 1999   4   auto(l4)</a:t>
            </a:r>
          </a:p>
          <a:p>
            <a:pPr algn="l">
              <a:defRPr sz="21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[ reached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getOption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max.print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 -- omitted 68 rows ]</a:t>
            </a:r>
          </a:p>
        </p:txBody>
      </p:sp>
      <p:sp>
        <p:nvSpPr>
          <p:cNvPr id="167" name="A large table to display"/>
          <p:cNvSpPr txBox="1"/>
          <p:nvPr/>
        </p:nvSpPr>
        <p:spPr>
          <a:xfrm>
            <a:off x="5616853" y="11343316"/>
            <a:ext cx="4357652" cy="2145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570" tIns="54570" rIns="54570" bIns="54570" anchor="ctr"/>
          <a:lstStyle/>
          <a:p>
            <a:pPr lvl="1" indent="0">
              <a:lnSpc>
                <a:spcPct val="90000"/>
              </a:lnSpc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A large table to display</a:t>
            </a:r>
          </a:p>
        </p:txBody>
      </p:sp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7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3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39" name="Rectangle"/>
          <p:cNvSpPr/>
          <p:nvPr/>
        </p:nvSpPr>
        <p:spPr>
          <a:xfrm>
            <a:off x="1146390" y="664791"/>
            <a:ext cx="22091220" cy="680357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0" name="babynames %&gt;%…"/>
          <p:cNvSpPr txBox="1"/>
          <p:nvPr/>
        </p:nvSpPr>
        <p:spPr>
          <a:xfrm>
            <a:off x="1412011" y="920252"/>
            <a:ext cx="21683371" cy="6292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(first = min(year),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last = max(year),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total = sum(n))</a:t>
            </a:r>
          </a:p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first  last     total</a:t>
            </a:r>
          </a:p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  1880  2015 340851912</a:t>
            </a:r>
          </a:p>
        </p:txBody>
      </p:sp>
    </p:spTree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Your Turn 8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8</a:t>
            </a:r>
          </a:p>
        </p:txBody>
      </p:sp>
      <p:sp>
        <p:nvSpPr>
          <p:cNvPr id="643" name="Extract the rows where name == &quot;Khaleesi&quot;. Then use summarise() and a summary functions to find:…"/>
          <p:cNvSpPr txBox="1">
            <a:spLocks noGrp="1"/>
          </p:cNvSpPr>
          <p:nvPr>
            <p:ph type="body" idx="4294967295"/>
          </p:nvPr>
        </p:nvSpPr>
        <p:spPr>
          <a:xfrm>
            <a:off x="3061675" y="2745126"/>
            <a:ext cx="18260650" cy="8641198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Extract the rows where </a:t>
            </a:r>
            <a:r>
              <a:rPr b="1"/>
              <a:t>name == "Khaleesi"</a:t>
            </a:r>
            <a:r>
              <a:t>. Then use summarise() and a summary functions to find:</a:t>
            </a:r>
          </a:p>
          <a:p>
            <a:pPr marL="901700" indent="-9017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 total number of children named Khaleesi</a:t>
            </a:r>
          </a:p>
          <a:p>
            <a:pPr marL="901700" indent="-9017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 first  </a:t>
            </a:r>
            <a:r>
              <a:rPr b="1"/>
              <a:t>year</a:t>
            </a:r>
            <a:r>
              <a:t>  Khaleesi appeared in the data</a:t>
            </a:r>
          </a:p>
        </p:txBody>
      </p:sp>
      <p:pic>
        <p:nvPicPr>
          <p:cNvPr id="644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6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44"/>
                </p:tgtEl>
              </p:cMediaNode>
            </p:video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4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48" name="Rectangle"/>
          <p:cNvSpPr/>
          <p:nvPr/>
        </p:nvSpPr>
        <p:spPr>
          <a:xfrm>
            <a:off x="1146390" y="1084752"/>
            <a:ext cx="22091220" cy="560347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9" name="babynames %&gt;%…"/>
          <p:cNvSpPr txBox="1"/>
          <p:nvPr/>
        </p:nvSpPr>
        <p:spPr>
          <a:xfrm>
            <a:off x="1355722" y="1295267"/>
            <a:ext cx="21841984" cy="536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filter(name == "Khaleesi")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(total = sum(n), first = min(year))</a:t>
            </a:r>
          </a:p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total first</a:t>
            </a:r>
          </a:p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  1127  2011</a:t>
            </a:r>
          </a:p>
        </p:txBody>
      </p:sp>
    </p:spTree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1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5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53" name="Summary functions"/>
          <p:cNvSpPr txBox="1"/>
          <p:nvPr/>
        </p:nvSpPr>
        <p:spPr>
          <a:xfrm>
            <a:off x="4025135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Summary functions</a:t>
            </a:r>
          </a:p>
        </p:txBody>
      </p:sp>
      <p:sp>
        <p:nvSpPr>
          <p:cNvPr id="654" name="Take a vector as input.…"/>
          <p:cNvSpPr txBox="1"/>
          <p:nvPr/>
        </p:nvSpPr>
        <p:spPr>
          <a:xfrm>
            <a:off x="7209498" y="2538411"/>
            <a:ext cx="9999770" cy="19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/>
          <a:p>
            <a:pPr algn="l" defTabSz="566674">
              <a:defRPr sz="582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Take a vector as input. </a:t>
            </a:r>
          </a:p>
          <a:p>
            <a:pPr algn="l" defTabSz="566674">
              <a:defRPr sz="582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Return a single value as output.</a:t>
            </a:r>
          </a:p>
        </p:txBody>
      </p:sp>
      <p:pic>
        <p:nvPicPr>
          <p:cNvPr id="655" name="data-transformation-cheatsheet.002.png" descr="data-transformation-cheatsheet.00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15848" y="4894845"/>
            <a:ext cx="9987070" cy="771728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656" name="Shape"/>
          <p:cNvSpPr/>
          <p:nvPr/>
        </p:nvSpPr>
        <p:spPr>
          <a:xfrm>
            <a:off x="5561847" y="4251272"/>
            <a:ext cx="6631220" cy="88718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1991"/>
                </a:lnTo>
                <a:lnTo>
                  <a:pt x="21590" y="14649"/>
                </a:lnTo>
                <a:lnTo>
                  <a:pt x="44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38947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57" name="Rectangle"/>
          <p:cNvSpPr/>
          <p:nvPr/>
        </p:nvSpPr>
        <p:spPr>
          <a:xfrm>
            <a:off x="9820400" y="5064361"/>
            <a:ext cx="2377520" cy="5192296"/>
          </a:xfrm>
          <a:prstGeom prst="rect">
            <a:avLst/>
          </a:prstGeom>
          <a:solidFill>
            <a:srgbClr val="53585F">
              <a:alpha val="60770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658" name="summary-functions.pdf" descr="summary-functions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94724" y="4257391"/>
            <a:ext cx="3975101" cy="8865679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0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6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62" name="n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n()</a:t>
            </a:r>
          </a:p>
        </p:txBody>
      </p:sp>
      <p:sp>
        <p:nvSpPr>
          <p:cNvPr id="663" name="The number of rows in a dataset/group"/>
          <p:cNvSpPr txBox="1"/>
          <p:nvPr/>
        </p:nvSpPr>
        <p:spPr>
          <a:xfrm>
            <a:off x="2268220" y="3216421"/>
            <a:ext cx="16670637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The number of rows in a dataset/group</a:t>
            </a:r>
          </a:p>
        </p:txBody>
      </p:sp>
      <p:sp>
        <p:nvSpPr>
          <p:cNvPr id="664" name="Rectangle"/>
          <p:cNvSpPr/>
          <p:nvPr/>
        </p:nvSpPr>
        <p:spPr>
          <a:xfrm>
            <a:off x="2274570" y="4598509"/>
            <a:ext cx="19408653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65" name="babynames %&gt;% summarise(n = n())"/>
          <p:cNvSpPr txBox="1"/>
          <p:nvPr/>
        </p:nvSpPr>
        <p:spPr>
          <a:xfrm>
            <a:off x="2418126" y="4968486"/>
            <a:ext cx="1912154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n = n()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graphicFrame>
        <p:nvGraphicFramePr>
          <p:cNvPr id="666" name="Table"/>
          <p:cNvGraphicFramePr/>
          <p:nvPr/>
        </p:nvGraphicFramePr>
        <p:xfrm>
          <a:off x="12720539" y="7381416"/>
          <a:ext cx="2501900" cy="1625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01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1858689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67" name="Arrow"/>
          <p:cNvSpPr/>
          <p:nvPr/>
        </p:nvSpPr>
        <p:spPr>
          <a:xfrm>
            <a:off x="11220546" y="7962771"/>
            <a:ext cx="754519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668" name="Table"/>
          <p:cNvGraphicFramePr/>
          <p:nvPr/>
        </p:nvGraphicFramePr>
        <p:xfrm>
          <a:off x="2306320" y="7441444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69" name="babynames"/>
          <p:cNvSpPr txBox="1"/>
          <p:nvPr/>
        </p:nvSpPr>
        <p:spPr>
          <a:xfrm>
            <a:off x="4775930" y="6542232"/>
            <a:ext cx="3204132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babynames</a:t>
            </a:r>
          </a:p>
        </p:txBody>
      </p:sp>
    </p:spTree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1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7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73" name="n_distinct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n_distinct()</a:t>
            </a:r>
          </a:p>
        </p:txBody>
      </p:sp>
      <p:sp>
        <p:nvSpPr>
          <p:cNvPr id="674" name="The number of distinct values in a variable"/>
          <p:cNvSpPr txBox="1"/>
          <p:nvPr/>
        </p:nvSpPr>
        <p:spPr>
          <a:xfrm>
            <a:off x="2268220" y="3216421"/>
            <a:ext cx="16670637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The number of distinct values in a variable</a:t>
            </a:r>
          </a:p>
        </p:txBody>
      </p:sp>
      <p:sp>
        <p:nvSpPr>
          <p:cNvPr id="675" name="Rectangle"/>
          <p:cNvSpPr/>
          <p:nvPr/>
        </p:nvSpPr>
        <p:spPr>
          <a:xfrm>
            <a:off x="2274570" y="4598509"/>
            <a:ext cx="21292327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76" name="babynames %&gt;% summarise(n = n(), nname = n_distinct(name))"/>
          <p:cNvSpPr txBox="1"/>
          <p:nvPr/>
        </p:nvSpPr>
        <p:spPr>
          <a:xfrm>
            <a:off x="2418126" y="4968486"/>
            <a:ext cx="21005215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 = n(),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nname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n_distinct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(name)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graphicFrame>
        <p:nvGraphicFramePr>
          <p:cNvPr id="677" name="Table"/>
          <p:cNvGraphicFramePr/>
          <p:nvPr/>
        </p:nvGraphicFramePr>
        <p:xfrm>
          <a:off x="12720539" y="7381416"/>
          <a:ext cx="5104515" cy="1625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036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09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nname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1858689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95025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78" name="Arrow"/>
          <p:cNvSpPr/>
          <p:nvPr/>
        </p:nvSpPr>
        <p:spPr>
          <a:xfrm>
            <a:off x="11220546" y="7962771"/>
            <a:ext cx="754519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679" name="Table"/>
          <p:cNvGraphicFramePr/>
          <p:nvPr/>
        </p:nvGraphicFramePr>
        <p:xfrm>
          <a:off x="2306320" y="7441444"/>
          <a:ext cx="8143349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15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51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0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80" name="babynames"/>
          <p:cNvSpPr txBox="1"/>
          <p:nvPr/>
        </p:nvSpPr>
        <p:spPr>
          <a:xfrm>
            <a:off x="4775930" y="6542232"/>
            <a:ext cx="3204132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babynames</a:t>
            </a:r>
          </a:p>
        </p:txBody>
      </p:sp>
    </p:spTree>
  </p:cSld>
  <p:clrMapOvr>
    <a:masterClrMapping/>
  </p:clrMapOvr>
  <p:transition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rouping…"/>
          <p:cNvSpPr txBox="1"/>
          <p:nvPr/>
        </p:nvSpPr>
        <p:spPr>
          <a:xfrm>
            <a:off x="2628899" y="3435350"/>
            <a:ext cx="18716626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2438400">
              <a:defRPr sz="20000">
                <a:solidFill>
                  <a:srgbClr val="F3F3F3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Grouping </a:t>
            </a:r>
          </a:p>
          <a:p>
            <a:pPr defTabSz="2438400">
              <a:defRPr sz="20000">
                <a:solidFill>
                  <a:srgbClr val="F3F3F3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cases</a:t>
            </a:r>
          </a:p>
        </p:txBody>
      </p:sp>
    </p:spTree>
  </p:cSld>
  <p:clrMapOvr>
    <a:masterClrMapping/>
  </p:clrMapOvr>
  <p:transition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4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8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86" name="group_by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group_by()</a:t>
            </a:r>
          </a:p>
        </p:txBody>
      </p:sp>
      <p:sp>
        <p:nvSpPr>
          <p:cNvPr id="687" name="Groups cases by common values of one or more columns."/>
          <p:cNvSpPr txBox="1"/>
          <p:nvPr/>
        </p:nvSpPr>
        <p:spPr>
          <a:xfrm>
            <a:off x="3856681" y="3242668"/>
            <a:ext cx="16670638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 lnSpcReduction="20000"/>
          </a:bodyPr>
          <a:lstStyle>
            <a:lvl1pPr algn="l" defTabSz="543305">
              <a:defRPr sz="558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Groups cases by common values of one or more columns.</a:t>
            </a:r>
          </a:p>
        </p:txBody>
      </p:sp>
      <p:sp>
        <p:nvSpPr>
          <p:cNvPr id="688" name="Rectangle"/>
          <p:cNvSpPr/>
          <p:nvPr/>
        </p:nvSpPr>
        <p:spPr>
          <a:xfrm>
            <a:off x="3863031" y="4624756"/>
            <a:ext cx="16657936" cy="167796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9" name="babynames %&gt;% group_by(sex)"/>
          <p:cNvSpPr txBox="1"/>
          <p:nvPr/>
        </p:nvSpPr>
        <p:spPr>
          <a:xfrm>
            <a:off x="4006588" y="4994734"/>
            <a:ext cx="15761970" cy="1166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babynames %&gt;% </a:t>
            </a:r>
            <a:r>
              <a:rPr>
                <a:solidFill>
                  <a:srgbClr val="000000"/>
                </a:solidFill>
              </a:rPr>
              <a:t>group_by(</a:t>
            </a:r>
            <a:r>
              <a:t>sex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690" name="Source: local data frame [1,825,433 x 5]…"/>
          <p:cNvSpPr txBox="1"/>
          <p:nvPr/>
        </p:nvSpPr>
        <p:spPr>
          <a:xfrm>
            <a:off x="4266511" y="7752179"/>
            <a:ext cx="15761970" cy="16847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Source: local data frame [1,825,433 x 5]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Groups: sex [2]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year   sex      name     n       prop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&lt;int&gt;  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   1880     F      Mary  7065 0.07238359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2   1880     F      Anna  2604 0.02667896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3   1880     F      Emma  2003 0.02052149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4   1880     F Elizabeth  1939 0.01986579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5   1880     F    Minnie  1746 0.01788843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6   1880     F  Margaret  1578 0.01616720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7   1880     F       Ida  1472 0.01508119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8   1880     F     Alice  1414 0.01448696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9   1880     F    Bertha  1320 0.01352390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  1880     F     Sarah  1288 0.01319605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... with 1,825,423 more rows</a:t>
            </a:r>
          </a:p>
        </p:txBody>
      </p:sp>
      <p:sp>
        <p:nvSpPr>
          <p:cNvPr id="691" name="Oval"/>
          <p:cNvSpPr/>
          <p:nvPr/>
        </p:nvSpPr>
        <p:spPr>
          <a:xfrm>
            <a:off x="3860965" y="8300398"/>
            <a:ext cx="6496434" cy="1755628"/>
          </a:xfrm>
          <a:prstGeom prst="ellipse">
            <a:avLst/>
          </a:prstGeom>
          <a:ln w="2286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2" name="Rectangle"/>
          <p:cNvSpPr/>
          <p:nvPr/>
        </p:nvSpPr>
        <p:spPr>
          <a:xfrm>
            <a:off x="3863031" y="4624756"/>
            <a:ext cx="16657936" cy="241091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3" name="babynames %&gt;%…"/>
          <p:cNvSpPr txBox="1"/>
          <p:nvPr/>
        </p:nvSpPr>
        <p:spPr>
          <a:xfrm>
            <a:off x="4006588" y="4806570"/>
            <a:ext cx="15761970" cy="204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sex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1" grpId="1" animBg="1" advAuto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5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69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97" name="group_by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group_by()</a:t>
            </a:r>
          </a:p>
        </p:txBody>
      </p:sp>
      <p:sp>
        <p:nvSpPr>
          <p:cNvPr id="698" name="Groups cases by common values."/>
          <p:cNvSpPr txBox="1"/>
          <p:nvPr/>
        </p:nvSpPr>
        <p:spPr>
          <a:xfrm>
            <a:off x="3856681" y="3242668"/>
            <a:ext cx="16670638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Groups cases by common values.</a:t>
            </a:r>
          </a:p>
        </p:txBody>
      </p:sp>
      <p:sp>
        <p:nvSpPr>
          <p:cNvPr id="699" name="Rectangle"/>
          <p:cNvSpPr/>
          <p:nvPr/>
        </p:nvSpPr>
        <p:spPr>
          <a:xfrm>
            <a:off x="3863031" y="4624756"/>
            <a:ext cx="16657936" cy="357291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00" name="babynames %&gt;%…"/>
          <p:cNvSpPr txBox="1"/>
          <p:nvPr/>
        </p:nvSpPr>
        <p:spPr>
          <a:xfrm>
            <a:off x="4006588" y="4806570"/>
            <a:ext cx="15761970" cy="3209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sex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(total = sum(n))</a:t>
            </a:r>
          </a:p>
        </p:txBody>
      </p:sp>
      <p:graphicFrame>
        <p:nvGraphicFramePr>
          <p:cNvPr id="701" name="Table"/>
          <p:cNvGraphicFramePr/>
          <p:nvPr/>
        </p:nvGraphicFramePr>
        <p:xfrm>
          <a:off x="9078689" y="9418674"/>
          <a:ext cx="6226621" cy="25908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5124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14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solidFill>
                            <a:srgbClr val="FFFFFF"/>
                          </a:solidFill>
                          <a:sym typeface="Helvetica"/>
                        </a:rPr>
                        <a:t>sex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total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5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167070477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5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M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170064949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3" name="Screen Shot 2017-07-19 at 10.16.45 AM.png" descr="Screen Shot 2017-07-19 at 10.16.45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16300" y="3609491"/>
            <a:ext cx="7675964" cy="96774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ffectLst>
            <a:outerShdw blurRad="1651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704" name="Shape"/>
          <p:cNvSpPr/>
          <p:nvPr/>
        </p:nvSpPr>
        <p:spPr>
          <a:xfrm>
            <a:off x="4721259" y="5747070"/>
            <a:ext cx="2531440" cy="59575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758"/>
                </a:moveTo>
                <a:lnTo>
                  <a:pt x="21477" y="0"/>
                </a:lnTo>
                <a:lnTo>
                  <a:pt x="21600" y="21600"/>
                </a:lnTo>
                <a:lnTo>
                  <a:pt x="28" y="11421"/>
                </a:lnTo>
                <a:lnTo>
                  <a:pt x="0" y="3758"/>
                </a:lnTo>
                <a:close/>
              </a:path>
            </a:pathLst>
          </a:custGeom>
          <a:solidFill>
            <a:srgbClr val="000000">
              <a:alpha val="33169"/>
            </a:srgbClr>
          </a:solidFill>
          <a:ln w="254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05" name="Rectangle"/>
          <p:cNvSpPr/>
          <p:nvPr/>
        </p:nvSpPr>
        <p:spPr>
          <a:xfrm>
            <a:off x="4729899" y="6781420"/>
            <a:ext cx="3561004" cy="2121606"/>
          </a:xfrm>
          <a:prstGeom prst="rect">
            <a:avLst/>
          </a:prstGeom>
          <a:solidFill>
            <a:srgbClr val="000000">
              <a:alpha val="13932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706" name="pdf-dplyr.pdf" descr="pdf-dplyr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70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708" name="Transform Data Notebook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 Data Notebook</a:t>
            </a:r>
          </a:p>
        </p:txBody>
      </p:sp>
      <p:pic>
        <p:nvPicPr>
          <p:cNvPr id="709" name="Screen Shot 2017-07-19 at 10.16.45 AM.png" descr="Screen Shot 2017-07-19 at 10.16.45 AM.png"/>
          <p:cNvPicPr>
            <a:picLocks noChangeAspect="1"/>
          </p:cNvPicPr>
          <p:nvPr/>
        </p:nvPicPr>
        <p:blipFill>
          <a:blip r:embed="rId2">
            <a:extLst/>
          </a:blip>
          <a:srcRect l="8210" t="31836" r="30789" b="44502"/>
          <a:stretch>
            <a:fillRect/>
          </a:stretch>
        </p:blipFill>
        <p:spPr>
          <a:xfrm>
            <a:off x="7231054" y="5774245"/>
            <a:ext cx="12078085" cy="590667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ffectLst>
            <a:outerShdw blurRad="1651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710" name="Toy data sets to practice with"/>
          <p:cNvSpPr/>
          <p:nvPr/>
        </p:nvSpPr>
        <p:spPr>
          <a:xfrm>
            <a:off x="19015385" y="7475450"/>
            <a:ext cx="4589463" cy="19454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91" y="0"/>
                </a:moveTo>
                <a:cubicBezTo>
                  <a:pt x="2995" y="0"/>
                  <a:pt x="2593" y="948"/>
                  <a:pt x="2593" y="2119"/>
                </a:cubicBezTo>
                <a:lnTo>
                  <a:pt x="2593" y="8566"/>
                </a:lnTo>
                <a:lnTo>
                  <a:pt x="0" y="10333"/>
                </a:lnTo>
                <a:lnTo>
                  <a:pt x="2593" y="12095"/>
                </a:lnTo>
                <a:lnTo>
                  <a:pt x="2593" y="19476"/>
                </a:lnTo>
                <a:cubicBezTo>
                  <a:pt x="2593" y="20647"/>
                  <a:pt x="2995" y="21600"/>
                  <a:pt x="3491" y="21600"/>
                </a:cubicBezTo>
                <a:lnTo>
                  <a:pt x="20702" y="21600"/>
                </a:lnTo>
                <a:cubicBezTo>
                  <a:pt x="21198" y="21600"/>
                  <a:pt x="21600" y="20647"/>
                  <a:pt x="21600" y="19476"/>
                </a:cubicBezTo>
                <a:lnTo>
                  <a:pt x="21600" y="2119"/>
                </a:lnTo>
                <a:cubicBezTo>
                  <a:pt x="21600" y="948"/>
                  <a:pt x="21198" y="0"/>
                  <a:pt x="20702" y="0"/>
                </a:cubicBezTo>
                <a:lnTo>
                  <a:pt x="3491" y="0"/>
                </a:lnTo>
                <a:close/>
              </a:path>
            </a:pathLst>
          </a:custGeom>
          <a:solidFill>
            <a:srgbClr val="5E5E5E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4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Toy data sets to practice with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ibble"/>
          <p:cNvSpPr txBox="1"/>
          <p:nvPr/>
        </p:nvSpPr>
        <p:spPr>
          <a:xfrm>
            <a:off x="4025134" y="12862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tibble</a:t>
            </a:r>
          </a:p>
        </p:txBody>
      </p:sp>
      <p:pic>
        <p:nvPicPr>
          <p:cNvPr id="170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2" name="A package with several helper functions for tibbles:…"/>
          <p:cNvSpPr txBox="1"/>
          <p:nvPr/>
        </p:nvSpPr>
        <p:spPr>
          <a:xfrm>
            <a:off x="3976149" y="3791261"/>
            <a:ext cx="17464482" cy="5560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24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 package with several helper functions for tibbles:</a:t>
            </a:r>
          </a:p>
          <a:p>
            <a:pPr marL="685800" indent="-685800" algn="l">
              <a:spcBef>
                <a:spcPts val="2400"/>
              </a:spcBef>
              <a:buSzPct val="100000"/>
              <a:buChar char="•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as_tibble()</a:t>
            </a:r>
            <a:r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convert a data frame to a tibble</a:t>
            </a:r>
          </a:p>
          <a:p>
            <a:pPr marL="685800" indent="-685800" algn="l">
              <a:spcBef>
                <a:spcPts val="2400"/>
              </a:spcBef>
              <a:buSzPct val="100000"/>
              <a:buChar char="•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as.data.frame()</a:t>
            </a:r>
            <a:r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convert a tibble to a data frame</a:t>
            </a:r>
          </a:p>
          <a:p>
            <a:pPr marL="685800" indent="-685800" algn="l">
              <a:spcBef>
                <a:spcPts val="2400"/>
              </a:spcBef>
              <a:buSzPct val="100000"/>
              <a:buChar char="•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tribble()</a:t>
            </a:r>
            <a:r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make a tibble (transversed)</a:t>
            </a:r>
          </a:p>
        </p:txBody>
      </p:sp>
      <p:sp>
        <p:nvSpPr>
          <p:cNvPr id="173" name="Rectangle"/>
          <p:cNvSpPr/>
          <p:nvPr/>
        </p:nvSpPr>
        <p:spPr>
          <a:xfrm>
            <a:off x="7461205" y="9674438"/>
            <a:ext cx="4133809" cy="323171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4" name="tribble(…"/>
          <p:cNvSpPr txBox="1"/>
          <p:nvPr/>
        </p:nvSpPr>
        <p:spPr>
          <a:xfrm>
            <a:off x="7533825" y="9739615"/>
            <a:ext cx="4254586" cy="32444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114300" algn="l">
              <a:lnSpc>
                <a:spcPct val="90000"/>
              </a:lnSpc>
              <a:defRPr sz="3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tribble(</a:t>
            </a:r>
          </a:p>
          <a:p>
            <a:pPr indent="114300" algn="l">
              <a:lnSpc>
                <a:spcPct val="80000"/>
              </a:lnSpc>
              <a:defRPr sz="3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~x,  ~y,</a:t>
            </a:r>
          </a:p>
          <a:p>
            <a:pPr indent="114300" algn="l">
              <a:lnSpc>
                <a:spcPct val="80000"/>
              </a:lnSpc>
              <a:defRPr sz="3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1, "a",</a:t>
            </a:r>
          </a:p>
          <a:p>
            <a:pPr indent="114300" algn="l">
              <a:lnSpc>
                <a:spcPct val="80000"/>
              </a:lnSpc>
              <a:defRPr sz="3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2, "b",</a:t>
            </a:r>
          </a:p>
          <a:p>
            <a:pPr indent="114300" algn="l">
              <a:lnSpc>
                <a:spcPct val="80000"/>
              </a:lnSpc>
              <a:defRPr sz="3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3, "c")</a:t>
            </a:r>
          </a:p>
        </p:txBody>
      </p:sp>
      <p:grpSp>
        <p:nvGrpSpPr>
          <p:cNvPr id="186" name="Group"/>
          <p:cNvGrpSpPr/>
          <p:nvPr/>
        </p:nvGrpSpPr>
        <p:grpSpPr>
          <a:xfrm>
            <a:off x="7131480" y="1339883"/>
            <a:ext cx="2793319" cy="2034298"/>
            <a:chOff x="0" y="0"/>
            <a:chExt cx="2793318" cy="2034297"/>
          </a:xfrm>
        </p:grpSpPr>
        <p:grpSp>
          <p:nvGrpSpPr>
            <p:cNvPr id="184" name="Group"/>
            <p:cNvGrpSpPr/>
            <p:nvPr/>
          </p:nvGrpSpPr>
          <p:grpSpPr>
            <a:xfrm>
              <a:off x="162153" y="0"/>
              <a:ext cx="2631166" cy="2034297"/>
              <a:chOff x="0" y="0"/>
              <a:chExt cx="2631165" cy="2034296"/>
            </a:xfrm>
          </p:grpSpPr>
          <p:sp>
            <p:nvSpPr>
              <p:cNvPr id="175" name="Rectangle"/>
              <p:cNvSpPr/>
              <p:nvPr/>
            </p:nvSpPr>
            <p:spPr>
              <a:xfrm>
                <a:off x="429020" y="8322"/>
                <a:ext cx="2202146" cy="1673631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6" name="Rectangle"/>
              <p:cNvSpPr/>
              <p:nvPr/>
            </p:nvSpPr>
            <p:spPr>
              <a:xfrm>
                <a:off x="406998" y="360665"/>
                <a:ext cx="2202146" cy="1321289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7" name="Rectangle"/>
              <p:cNvSpPr/>
              <p:nvPr/>
            </p:nvSpPr>
            <p:spPr>
              <a:xfrm rot="19050000">
                <a:off x="110756" y="121088"/>
                <a:ext cx="572559" cy="550537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8" name="Triangle"/>
              <p:cNvSpPr/>
              <p:nvPr/>
            </p:nvSpPr>
            <p:spPr>
              <a:xfrm rot="10800000" flipH="1">
                <a:off x="2190736" y="1681953"/>
                <a:ext cx="418408" cy="3523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9" name="Rectangle"/>
              <p:cNvSpPr/>
              <p:nvPr/>
            </p:nvSpPr>
            <p:spPr>
              <a:xfrm>
                <a:off x="10612" y="360665"/>
                <a:ext cx="2202146" cy="1673632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80" name="Triangle"/>
              <p:cNvSpPr/>
              <p:nvPr/>
            </p:nvSpPr>
            <p:spPr>
              <a:xfrm rot="16200000" flipH="1">
                <a:off x="1067642" y="823116"/>
                <a:ext cx="1563524" cy="726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81" name="Triangle"/>
              <p:cNvSpPr/>
              <p:nvPr/>
            </p:nvSpPr>
            <p:spPr>
              <a:xfrm rot="5400000">
                <a:off x="-407795" y="823116"/>
                <a:ext cx="1563524" cy="726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82" name="Triangle"/>
              <p:cNvSpPr/>
              <p:nvPr/>
            </p:nvSpPr>
            <p:spPr>
              <a:xfrm rot="10800000" flipH="1">
                <a:off x="10612" y="360665"/>
                <a:ext cx="2202146" cy="13212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9B38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83" name="Triangle"/>
              <p:cNvSpPr/>
              <p:nvPr/>
            </p:nvSpPr>
            <p:spPr>
              <a:xfrm flipH="1">
                <a:off x="2190736" y="52365"/>
                <a:ext cx="418408" cy="3523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185" name="R package"/>
            <p:cNvSpPr txBox="1"/>
            <p:nvPr/>
          </p:nvSpPr>
          <p:spPr>
            <a:xfrm>
              <a:off x="-1" y="156058"/>
              <a:ext cx="2550570" cy="1878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3000">
                  <a:solidFill>
                    <a:srgbClr val="7A43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lvl1pPr>
            </a:lstStyle>
            <a:p>
              <a:r>
                <a:t>R package</a:t>
              </a:r>
            </a:p>
          </p:txBody>
        </p:sp>
      </p:grpSp>
      <p:graphicFrame>
        <p:nvGraphicFramePr>
          <p:cNvPr id="187" name="Table"/>
          <p:cNvGraphicFramePr/>
          <p:nvPr/>
        </p:nvGraphicFramePr>
        <p:xfrm>
          <a:off x="12767338" y="9664696"/>
          <a:ext cx="419657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0982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82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Screen Shot 2017-07-19 at 10.16.45 AM.png" descr="Screen Shot 2017-07-19 at 10.16.45 AM.png"/>
          <p:cNvPicPr>
            <a:picLocks noChangeAspect="1"/>
          </p:cNvPicPr>
          <p:nvPr/>
        </p:nvPicPr>
        <p:blipFill>
          <a:blip r:embed="rId2">
            <a:extLst/>
          </a:blip>
          <a:srcRect l="8210" t="31836" r="41478" b="44502"/>
          <a:stretch>
            <a:fillRect/>
          </a:stretch>
        </p:blipFill>
        <p:spPr>
          <a:xfrm>
            <a:off x="2690223" y="4355574"/>
            <a:ext cx="9961669" cy="590667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713" name="pdf-dplyr.pdf" descr="pdf-dplyr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71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715" name="pollution"/>
          <p:cNvSpPr txBox="1"/>
          <p:nvPr/>
        </p:nvSpPr>
        <p:spPr>
          <a:xfrm>
            <a:off x="16944818" y="3374849"/>
            <a:ext cx="2550081" cy="909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4570" tIns="54570" rIns="54570" bIns="54570" anchor="ctr">
            <a:spAutoFit/>
          </a:bodyPr>
          <a:lstStyle>
            <a:lvl1pPr>
              <a:defRPr sz="5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pollution</a:t>
            </a:r>
          </a:p>
        </p:txBody>
      </p:sp>
      <p:graphicFrame>
        <p:nvGraphicFramePr>
          <p:cNvPr id="716" name="Table"/>
          <p:cNvGraphicFramePr/>
          <p:nvPr/>
        </p:nvGraphicFramePr>
        <p:xfrm>
          <a:off x="14776896" y="4369174"/>
          <a:ext cx="6885924" cy="5965624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64656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city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particle
size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sz="3600">
                          <a:sym typeface="Helvetica"/>
                        </a:defRPr>
                      </a:pPr>
                      <a:r>
                        <a:t>amount</a:t>
                      </a:r>
                    </a:p>
                    <a:p>
                      <a:pPr defTabSz="914400">
                        <a:lnSpc>
                          <a:spcPct val="60000"/>
                        </a:lnSpc>
                        <a:defRPr sz="3600" b="0">
                          <a:sym typeface="Helvetica"/>
                        </a:defRPr>
                      </a:pPr>
                      <a:r>
                        <a:t> </a:t>
                      </a:r>
                      <a:r>
                        <a:rPr sz="2700"/>
                        <a:t>(µg/m</a:t>
                      </a:r>
                      <a:r>
                        <a:rPr sz="2700" baseline="31999"/>
                        <a:t>3</a:t>
                      </a:r>
                      <a:r>
                        <a:rPr sz="2700"/>
                        <a:t>)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719" name="Arrow"/>
          <p:cNvSpPr/>
          <p:nvPr/>
        </p:nvSpPr>
        <p:spPr>
          <a:xfrm>
            <a:off x="12708298" y="7073804"/>
            <a:ext cx="1270001" cy="678791"/>
          </a:xfrm>
          <a:prstGeom prst="rightArrow">
            <a:avLst>
              <a:gd name="adj1" fmla="val 32000"/>
              <a:gd name="adj2" fmla="val 66532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720" name="Table"/>
          <p:cNvGraphicFramePr/>
          <p:nvPr/>
        </p:nvGraphicFramePr>
        <p:xfrm>
          <a:off x="15398557" y="6600399"/>
          <a:ext cx="6226619" cy="1625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0362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6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37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mean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sum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21" name="Table"/>
          <p:cNvGraphicFramePr/>
          <p:nvPr/>
        </p:nvGraphicFramePr>
        <p:xfrm>
          <a:off x="4408464" y="4430386"/>
          <a:ext cx="6885924" cy="5965624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64656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city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particle
size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sz="3600">
                          <a:sym typeface="Helvetica"/>
                        </a:defRPr>
                      </a:pPr>
                      <a:r>
                        <a:t>amount</a:t>
                      </a:r>
                    </a:p>
                    <a:p>
                      <a:pPr defTabSz="914400">
                        <a:lnSpc>
                          <a:spcPct val="60000"/>
                        </a:lnSpc>
                        <a:defRPr sz="3600" b="0">
                          <a:sym typeface="Helvetica"/>
                        </a:defRPr>
                      </a:pPr>
                      <a:r>
                        <a:t> </a:t>
                      </a:r>
                      <a:r>
                        <a:rPr sz="2700"/>
                        <a:t>(µg/m</a:t>
                      </a:r>
                      <a:r>
                        <a:rPr sz="2700" baseline="31999"/>
                        <a:t>3</a:t>
                      </a:r>
                      <a:r>
                        <a:rPr sz="2700"/>
                        <a:t>)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22" name="Rectangle"/>
          <p:cNvSpPr/>
          <p:nvPr/>
        </p:nvSpPr>
        <p:spPr>
          <a:xfrm>
            <a:off x="678359" y="11216861"/>
            <a:ext cx="23027284" cy="221851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23" name="pollution %&gt;%…"/>
          <p:cNvSpPr txBox="1"/>
          <p:nvPr/>
        </p:nvSpPr>
        <p:spPr>
          <a:xfrm>
            <a:off x="885415" y="11439986"/>
            <a:ext cx="22740170" cy="2063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0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pollution %&gt;% </a:t>
            </a:r>
          </a:p>
          <a:p>
            <a:pPr algn="l">
              <a:spcBef>
                <a:spcPts val="10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(mean = mean(amount), sum = sum(amount), n = n())</a:t>
            </a:r>
          </a:p>
        </p:txBody>
      </p:sp>
    </p:spTree>
  </p:cSld>
  <p:clrMapOvr>
    <a:masterClrMapping/>
  </p:clrMapOvr>
  <p:transition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5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72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aphicFrame>
        <p:nvGraphicFramePr>
          <p:cNvPr id="727" name="Table"/>
          <p:cNvGraphicFramePr/>
          <p:nvPr/>
        </p:nvGraphicFramePr>
        <p:xfrm>
          <a:off x="15398557" y="6600399"/>
          <a:ext cx="6226619" cy="1625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0362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6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37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mean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sum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28" name="Table"/>
          <p:cNvGraphicFramePr/>
          <p:nvPr/>
        </p:nvGraphicFramePr>
        <p:xfrm>
          <a:off x="4408464" y="4430386"/>
          <a:ext cx="6885924" cy="5965624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64656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city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particle
size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sz="3600">
                          <a:sym typeface="Helvetica"/>
                        </a:defRPr>
                      </a:pPr>
                      <a:r>
                        <a:t>amount</a:t>
                      </a:r>
                    </a:p>
                    <a:p>
                      <a:pPr defTabSz="914400">
                        <a:lnSpc>
                          <a:spcPct val="60000"/>
                        </a:lnSpc>
                        <a:defRPr sz="3600" b="0">
                          <a:sym typeface="Helvetica"/>
                        </a:defRPr>
                      </a:pPr>
                      <a:r>
                        <a:t> </a:t>
                      </a:r>
                      <a:r>
                        <a:rPr sz="2700"/>
                        <a:t>(µg/m</a:t>
                      </a:r>
                      <a:r>
                        <a:rPr sz="2700" baseline="31999"/>
                        <a:t>3</a:t>
                      </a:r>
                      <a:r>
                        <a:rPr sz="2700"/>
                        <a:t>)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1682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29" name="Rounded Rectangle"/>
          <p:cNvSpPr/>
          <p:nvPr/>
        </p:nvSpPr>
        <p:spPr>
          <a:xfrm>
            <a:off x="3838637" y="4021790"/>
            <a:ext cx="8025579" cy="6782819"/>
          </a:xfrm>
          <a:prstGeom prst="roundRect">
            <a:avLst>
              <a:gd name="adj" fmla="val 13883"/>
            </a:avLst>
          </a:prstGeom>
          <a:ln w="1905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9" grpId="1" animBg="1" advAuto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1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73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aphicFrame>
        <p:nvGraphicFramePr>
          <p:cNvPr id="733" name="Table"/>
          <p:cNvGraphicFramePr/>
          <p:nvPr/>
        </p:nvGraphicFramePr>
        <p:xfrm>
          <a:off x="4408464" y="8758138"/>
          <a:ext cx="6885924" cy="16256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736" name="Group"/>
          <p:cNvGrpSpPr/>
          <p:nvPr/>
        </p:nvGrpSpPr>
        <p:grpSpPr>
          <a:xfrm>
            <a:off x="3838637" y="4021790"/>
            <a:ext cx="17786539" cy="6782820"/>
            <a:chOff x="0" y="0"/>
            <a:chExt cx="17786537" cy="6782819"/>
          </a:xfrm>
        </p:grpSpPr>
        <p:graphicFrame>
          <p:nvGraphicFramePr>
            <p:cNvPr id="734" name="Table"/>
            <p:cNvGraphicFramePr/>
            <p:nvPr/>
          </p:nvGraphicFramePr>
          <p:xfrm>
            <a:off x="11559919" y="2578609"/>
            <a:ext cx="6226618" cy="1625600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03621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056697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2133707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</a:tblGrid>
                <a:tr h="8128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3600" b="1">
                            <a:solidFill>
                              <a:srgbClr val="FFFFFF"/>
                            </a:solidFill>
                            <a:sym typeface="Helvetica"/>
                          </a:rPr>
                          <a:t>mean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chemeClr val="accent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3600" b="1">
                            <a:solidFill>
                              <a:srgbClr val="FFFFFF"/>
                            </a:solidFill>
                            <a:sym typeface="Helvetica"/>
                          </a:rPr>
                          <a:t>sum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chemeClr val="accent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3600" b="1">
                            <a:solidFill>
                              <a:srgbClr val="FFFFFF"/>
                            </a:solidFill>
                            <a:sym typeface="Helvetica"/>
                          </a:rPr>
                          <a:t>n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chemeClr val="accent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8128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42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252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</a:tbl>
            </a:graphicData>
          </a:graphic>
        </p:graphicFrame>
        <p:sp>
          <p:nvSpPr>
            <p:cNvPr id="735" name="Rounded Rectangle"/>
            <p:cNvSpPr/>
            <p:nvPr/>
          </p:nvSpPr>
          <p:spPr>
            <a:xfrm>
              <a:off x="0" y="0"/>
              <a:ext cx="8025578" cy="6782819"/>
            </a:xfrm>
            <a:prstGeom prst="roundRect">
              <a:avLst>
                <a:gd name="adj" fmla="val 13883"/>
              </a:avLst>
            </a:prstGeom>
            <a:noFill/>
            <a:ln w="190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aphicFrame>
        <p:nvGraphicFramePr>
          <p:cNvPr id="737" name="Table"/>
          <p:cNvGraphicFramePr/>
          <p:nvPr/>
        </p:nvGraphicFramePr>
        <p:xfrm>
          <a:off x="4408464" y="4450355"/>
          <a:ext cx="6885924" cy="26924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66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city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particle
size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sz="3600">
                          <a:sym typeface="Helvetica"/>
                        </a:defRPr>
                      </a:pPr>
                      <a:r>
                        <a:t>amount</a:t>
                      </a:r>
                    </a:p>
                    <a:p>
                      <a:pPr defTabSz="914400">
                        <a:lnSpc>
                          <a:spcPct val="60000"/>
                        </a:lnSpc>
                        <a:defRPr sz="3600" b="0">
                          <a:sym typeface="Helvetica"/>
                        </a:defRPr>
                      </a:pPr>
                      <a:r>
                        <a:t> </a:t>
                      </a:r>
                      <a:r>
                        <a:rPr sz="2700"/>
                        <a:t>(µg/m</a:t>
                      </a:r>
                      <a:r>
                        <a:rPr sz="2700" baseline="31999"/>
                        <a:t>3</a:t>
                      </a:r>
                      <a:r>
                        <a:rPr sz="2700"/>
                        <a:t>)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38" name="Table"/>
          <p:cNvGraphicFramePr/>
          <p:nvPr/>
        </p:nvGraphicFramePr>
        <p:xfrm>
          <a:off x="4408464" y="7134262"/>
          <a:ext cx="6885924" cy="16256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200" fill="hold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978 -0.176316" pathEditMode="relative">
                                      <p:cBhvr>
                                        <p:cTn id="10" dur="500" fill="hold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978 -0.088660" pathEditMode="relative">
                                      <p:cBhvr>
                                        <p:cTn id="13" dur="500" fill="hold"/>
                                        <p:tgtEl>
                                          <p:spTgt spid="7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6" grpId="1" animBg="1" advAuto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3" name="Group"/>
          <p:cNvGrpSpPr/>
          <p:nvPr/>
        </p:nvGrpSpPr>
        <p:grpSpPr>
          <a:xfrm>
            <a:off x="15398557" y="2527300"/>
            <a:ext cx="6226619" cy="7450039"/>
            <a:chOff x="25400" y="25400"/>
            <a:chExt cx="6226617" cy="7450038"/>
          </a:xfrm>
        </p:grpSpPr>
        <p:graphicFrame>
          <p:nvGraphicFramePr>
            <p:cNvPr id="740" name="Table"/>
            <p:cNvGraphicFramePr/>
            <p:nvPr/>
          </p:nvGraphicFramePr>
          <p:xfrm>
            <a:off x="25400" y="3949700"/>
            <a:ext cx="6226617" cy="812800"/>
          </p:xfrm>
          <a:graphic>
            <a:graphicData uri="http://schemas.openxmlformats.org/drawingml/2006/table">
              <a:tbl>
                <a:tblPr>
                  <a:tableStyleId>{33BA23B1-9221-436E-865A-0063620EA4FD}</a:tableStyleId>
                </a:tblPr>
                <a:tblGrid>
                  <a:gridCol w="203621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056697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2133707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</a:tblGrid>
                <a:tr h="8128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19.0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38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  <p:graphicFrame>
          <p:nvGraphicFramePr>
            <p:cNvPr id="741" name="Table"/>
            <p:cNvGraphicFramePr/>
            <p:nvPr/>
          </p:nvGraphicFramePr>
          <p:xfrm>
            <a:off x="25400" y="25400"/>
            <a:ext cx="6226617" cy="1625600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03621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056697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2133707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</a:tblGrid>
                <a:tr h="8128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3600" b="1">
                            <a:solidFill>
                              <a:srgbClr val="FFFFFF"/>
                            </a:solidFill>
                            <a:sym typeface="Helvetica"/>
                          </a:rPr>
                          <a:t>mean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chemeClr val="accent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3600" b="1">
                            <a:solidFill>
                              <a:srgbClr val="FFFFFF"/>
                            </a:solidFill>
                            <a:sym typeface="Helvetica"/>
                          </a:rPr>
                          <a:t>sum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chemeClr val="accent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3600" b="1">
                            <a:solidFill>
                              <a:srgbClr val="FFFFFF"/>
                            </a:solidFill>
                            <a:sym typeface="Helvetica"/>
                          </a:rPr>
                          <a:t>n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chemeClr val="accent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8128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18.5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37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</a:tbl>
            </a:graphicData>
          </a:graphic>
        </p:graphicFrame>
        <p:graphicFrame>
          <p:nvGraphicFramePr>
            <p:cNvPr id="742" name="Table"/>
            <p:cNvGraphicFramePr/>
            <p:nvPr/>
          </p:nvGraphicFramePr>
          <p:xfrm>
            <a:off x="25400" y="6662638"/>
            <a:ext cx="6226617" cy="812800"/>
          </p:xfrm>
          <a:graphic>
            <a:graphicData uri="http://schemas.openxmlformats.org/drawingml/2006/table">
              <a:tbl>
                <a:tblPr>
                  <a:tableStyleId>{33BA23B1-9221-436E-865A-0063620EA4FD}</a:tableStyleId>
                </a:tblPr>
                <a:tblGrid>
                  <a:gridCol w="203621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056697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2133707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</a:tblGrid>
                <a:tr h="8128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88.5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177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6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</p:grpSp>
      <p:pic>
        <p:nvPicPr>
          <p:cNvPr id="744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74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aphicFrame>
        <p:nvGraphicFramePr>
          <p:cNvPr id="746" name="Table"/>
          <p:cNvGraphicFramePr/>
          <p:nvPr/>
        </p:nvGraphicFramePr>
        <p:xfrm>
          <a:off x="4408464" y="8758138"/>
          <a:ext cx="6885924" cy="16256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47" name="Table"/>
          <p:cNvGraphicFramePr/>
          <p:nvPr/>
        </p:nvGraphicFramePr>
        <p:xfrm>
          <a:off x="4408464" y="1993900"/>
          <a:ext cx="6885924" cy="26924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66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city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particle
size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sz="3600">
                          <a:sym typeface="Helvetica"/>
                        </a:defRPr>
                      </a:pPr>
                      <a:r>
                        <a:t>amount</a:t>
                      </a:r>
                    </a:p>
                    <a:p>
                      <a:pPr defTabSz="914400">
                        <a:lnSpc>
                          <a:spcPct val="60000"/>
                        </a:lnSpc>
                        <a:defRPr sz="3600" b="0">
                          <a:sym typeface="Helvetica"/>
                        </a:defRPr>
                      </a:pPr>
                      <a:r>
                        <a:t> </a:t>
                      </a:r>
                      <a:r>
                        <a:rPr sz="2700"/>
                        <a:t>(µg/m</a:t>
                      </a:r>
                      <a:r>
                        <a:rPr sz="2700" baseline="31999"/>
                        <a:t>3</a:t>
                      </a:r>
                      <a:r>
                        <a:rPr sz="2700"/>
                        <a:t>)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48" name="Table"/>
          <p:cNvGraphicFramePr/>
          <p:nvPr/>
        </p:nvGraphicFramePr>
        <p:xfrm>
          <a:off x="4408464" y="5892800"/>
          <a:ext cx="6885924" cy="16256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752" name="Group"/>
          <p:cNvGrpSpPr/>
          <p:nvPr/>
        </p:nvGrpSpPr>
        <p:grpSpPr>
          <a:xfrm>
            <a:off x="3838637" y="1559008"/>
            <a:ext cx="8025579" cy="9245601"/>
            <a:chOff x="0" y="0"/>
            <a:chExt cx="8025577" cy="9245600"/>
          </a:xfrm>
        </p:grpSpPr>
        <p:sp>
          <p:nvSpPr>
            <p:cNvPr id="749" name="Rounded Rectangle"/>
            <p:cNvSpPr/>
            <p:nvPr/>
          </p:nvSpPr>
          <p:spPr>
            <a:xfrm>
              <a:off x="0" y="6731000"/>
              <a:ext cx="8025578" cy="2514600"/>
            </a:xfrm>
            <a:prstGeom prst="roundRect">
              <a:avLst>
                <a:gd name="adj" fmla="val 37448"/>
              </a:avLst>
            </a:prstGeom>
            <a:noFill/>
            <a:ln w="190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50" name="Rounded Rectangle"/>
            <p:cNvSpPr/>
            <p:nvPr/>
          </p:nvSpPr>
          <p:spPr>
            <a:xfrm>
              <a:off x="0" y="3889291"/>
              <a:ext cx="8025578" cy="2514601"/>
            </a:xfrm>
            <a:prstGeom prst="roundRect">
              <a:avLst>
                <a:gd name="adj" fmla="val 37448"/>
              </a:avLst>
            </a:prstGeom>
            <a:noFill/>
            <a:ln w="190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51" name="Rounded Rectangle"/>
            <p:cNvSpPr/>
            <p:nvPr/>
          </p:nvSpPr>
          <p:spPr>
            <a:xfrm>
              <a:off x="0" y="0"/>
              <a:ext cx="8025578" cy="3562183"/>
            </a:xfrm>
            <a:prstGeom prst="roundRect">
              <a:avLst>
                <a:gd name="adj" fmla="val 26435"/>
              </a:avLst>
            </a:prstGeom>
            <a:noFill/>
            <a:ln w="190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756" name="Group"/>
          <p:cNvGrpSpPr/>
          <p:nvPr/>
        </p:nvGrpSpPr>
        <p:grpSpPr>
          <a:xfrm>
            <a:off x="12708298" y="3000705"/>
            <a:ext cx="1273176" cy="6909629"/>
            <a:chOff x="0" y="0"/>
            <a:chExt cx="1273174" cy="6909628"/>
          </a:xfrm>
        </p:grpSpPr>
        <p:sp>
          <p:nvSpPr>
            <p:cNvPr id="753" name="Arrow"/>
            <p:cNvSpPr/>
            <p:nvPr/>
          </p:nvSpPr>
          <p:spPr>
            <a:xfrm>
              <a:off x="0" y="0"/>
              <a:ext cx="1270000" cy="678790"/>
            </a:xfrm>
            <a:prstGeom prst="rightArrow">
              <a:avLst>
                <a:gd name="adj1" fmla="val 32000"/>
                <a:gd name="adj2" fmla="val 66532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54" name="Arrow"/>
            <p:cNvSpPr/>
            <p:nvPr/>
          </p:nvSpPr>
          <p:spPr>
            <a:xfrm>
              <a:off x="3174" y="3365500"/>
              <a:ext cx="1270001" cy="678790"/>
            </a:xfrm>
            <a:prstGeom prst="rightArrow">
              <a:avLst>
                <a:gd name="adj1" fmla="val 32000"/>
                <a:gd name="adj2" fmla="val 66532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55" name="Arrow"/>
            <p:cNvSpPr/>
            <p:nvPr/>
          </p:nvSpPr>
          <p:spPr>
            <a:xfrm>
              <a:off x="3174" y="6230838"/>
              <a:ext cx="1270001" cy="678791"/>
            </a:xfrm>
            <a:prstGeom prst="rightArrow">
              <a:avLst>
                <a:gd name="adj1" fmla="val 32000"/>
                <a:gd name="adj2" fmla="val 66532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757" name="group_by() + summarise()"/>
          <p:cNvSpPr txBox="1"/>
          <p:nvPr/>
        </p:nvSpPr>
        <p:spPr>
          <a:xfrm>
            <a:off x="4144426" y="11345633"/>
            <a:ext cx="16121401" cy="1814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group_by() + summarise()</a:t>
            </a:r>
          </a:p>
        </p:txBody>
      </p:sp>
      <p:graphicFrame>
        <p:nvGraphicFramePr>
          <p:cNvPr id="758" name="Table"/>
          <p:cNvGraphicFramePr/>
          <p:nvPr/>
        </p:nvGraphicFramePr>
        <p:xfrm>
          <a:off x="15396747" y="2527300"/>
          <a:ext cx="6226619" cy="1625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0362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6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37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mean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sum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18.5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37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59" name="Table"/>
          <p:cNvGraphicFramePr/>
          <p:nvPr/>
        </p:nvGraphicFramePr>
        <p:xfrm>
          <a:off x="15396747" y="9164538"/>
          <a:ext cx="6226619" cy="8128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0362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6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37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88.5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177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60" name="Table"/>
          <p:cNvGraphicFramePr/>
          <p:nvPr/>
        </p:nvGraphicFramePr>
        <p:xfrm>
          <a:off x="15396747" y="6451600"/>
          <a:ext cx="6226619" cy="8128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0362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6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37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19.0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343 0.168519" pathEditMode="relative">
                                      <p:cBhvr>
                                        <p:cTn id="32" dur="1000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9" presetClass="exit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35" dur="1000" fill="hold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343 -0.138534" pathEditMode="relative">
                                      <p:cBhvr>
                                        <p:cTn id="39" dur="1000" fill="hold"/>
                                        <p:tgtEl>
                                          <p:spTgt spid="7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3" grpId="3" animBg="1" advAuto="0"/>
      <p:bldP spid="743" grpId="9" animBg="1" advAuto="0"/>
      <p:bldP spid="752" grpId="1" animBg="1" advAuto="0"/>
      <p:bldP spid="756" grpId="2" animBg="1" advAuto="0"/>
      <p:bldP spid="757" grpId="4" animBg="1" advAuto="0"/>
      <p:bldP spid="758" grpId="5" animBg="1" advAuto="0"/>
      <p:bldP spid="759" grpId="7" animBg="1" advAuto="0"/>
      <p:bldP spid="760" grpId="6" animBg="1" advAuto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763" name="group_by()"/>
          <p:cNvSpPr txBox="1"/>
          <p:nvPr/>
        </p:nvSpPr>
        <p:spPr>
          <a:xfrm>
            <a:off x="4007752" y="-19808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group_by()</a:t>
            </a:r>
          </a:p>
        </p:txBody>
      </p:sp>
      <p:graphicFrame>
        <p:nvGraphicFramePr>
          <p:cNvPr id="764" name="Table"/>
          <p:cNvGraphicFramePr/>
          <p:nvPr/>
        </p:nvGraphicFramePr>
        <p:xfrm>
          <a:off x="691555" y="7786045"/>
          <a:ext cx="6885924" cy="16256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65" name="Table"/>
          <p:cNvGraphicFramePr/>
          <p:nvPr/>
        </p:nvGraphicFramePr>
        <p:xfrm>
          <a:off x="672009" y="3478262"/>
          <a:ext cx="6885924" cy="26924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66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city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particle
size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sz="3600">
                          <a:sym typeface="Helvetica"/>
                        </a:defRPr>
                      </a:pPr>
                      <a:r>
                        <a:t>amount</a:t>
                      </a:r>
                    </a:p>
                    <a:p>
                      <a:pPr defTabSz="914400">
                        <a:lnSpc>
                          <a:spcPct val="60000"/>
                        </a:lnSpc>
                        <a:defRPr sz="3600" b="0">
                          <a:sym typeface="Helvetica"/>
                        </a:defRPr>
                      </a:pPr>
                      <a:r>
                        <a:t> </a:t>
                      </a:r>
                      <a:r>
                        <a:rPr sz="2700"/>
                        <a:t>(µg/m</a:t>
                      </a:r>
                      <a:r>
                        <a:rPr sz="2700" baseline="31999"/>
                        <a:t>3</a:t>
                      </a:r>
                      <a:r>
                        <a:rPr sz="2700"/>
                        <a:t>)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66" name="Table"/>
          <p:cNvGraphicFramePr/>
          <p:nvPr/>
        </p:nvGraphicFramePr>
        <p:xfrm>
          <a:off x="691555" y="6162169"/>
          <a:ext cx="6885924" cy="16256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67" name="Table"/>
          <p:cNvGraphicFramePr/>
          <p:nvPr/>
        </p:nvGraphicFramePr>
        <p:xfrm>
          <a:off x="9078689" y="8198687"/>
          <a:ext cx="6885924" cy="16256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68" name="Table"/>
          <p:cNvGraphicFramePr/>
          <p:nvPr/>
        </p:nvGraphicFramePr>
        <p:xfrm>
          <a:off x="9078689" y="2367712"/>
          <a:ext cx="6885924" cy="26924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66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city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particle
size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sz="3600">
                          <a:sym typeface="Helvetica"/>
                        </a:defRPr>
                      </a:pPr>
                      <a:r>
                        <a:t>amount</a:t>
                      </a:r>
                    </a:p>
                    <a:p>
                      <a:pPr defTabSz="914400">
                        <a:lnSpc>
                          <a:spcPct val="60000"/>
                        </a:lnSpc>
                        <a:defRPr sz="3600" b="0">
                          <a:sym typeface="Helvetica"/>
                        </a:defRPr>
                      </a:pPr>
                      <a:r>
                        <a:t> </a:t>
                      </a:r>
                      <a:r>
                        <a:rPr sz="2700"/>
                        <a:t>(µg/m</a:t>
                      </a:r>
                      <a:r>
                        <a:rPr sz="2700" baseline="31999"/>
                        <a:t>3</a:t>
                      </a:r>
                      <a:r>
                        <a:rPr sz="2700"/>
                        <a:t>)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69" name="Table"/>
          <p:cNvGraphicFramePr/>
          <p:nvPr/>
        </p:nvGraphicFramePr>
        <p:xfrm>
          <a:off x="9075514" y="5819775"/>
          <a:ext cx="6885924" cy="16256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large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small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70" name="Arrow"/>
          <p:cNvSpPr/>
          <p:nvPr/>
        </p:nvSpPr>
        <p:spPr>
          <a:xfrm>
            <a:off x="16271213" y="6705625"/>
            <a:ext cx="1004847" cy="317501"/>
          </a:xfrm>
          <a:prstGeom prst="rightArrow">
            <a:avLst>
              <a:gd name="adj1" fmla="val 32000"/>
              <a:gd name="adj2" fmla="val 100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771" name="Table"/>
          <p:cNvGraphicFramePr/>
          <p:nvPr/>
        </p:nvGraphicFramePr>
        <p:xfrm>
          <a:off x="17465822" y="4819354"/>
          <a:ext cx="6226619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1517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88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82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77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city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mean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sum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18.5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37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London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19.0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Beijing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88.5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177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72" name="Arrow"/>
          <p:cNvSpPr/>
          <p:nvPr/>
        </p:nvSpPr>
        <p:spPr>
          <a:xfrm rot="19365456">
            <a:off x="16141700" y="8136431"/>
            <a:ext cx="1201924" cy="317501"/>
          </a:xfrm>
          <a:prstGeom prst="rightArrow">
            <a:avLst>
              <a:gd name="adj1" fmla="val 32000"/>
              <a:gd name="adj2" fmla="val 100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3" name="Arrow"/>
          <p:cNvSpPr/>
          <p:nvPr/>
        </p:nvSpPr>
        <p:spPr>
          <a:xfrm rot="2686080">
            <a:off x="16253638" y="5326366"/>
            <a:ext cx="1201925" cy="323191"/>
          </a:xfrm>
          <a:prstGeom prst="rightArrow">
            <a:avLst>
              <a:gd name="adj1" fmla="val 32000"/>
              <a:gd name="adj2" fmla="val 9651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4" name="Arrow"/>
          <p:cNvSpPr/>
          <p:nvPr/>
        </p:nvSpPr>
        <p:spPr>
          <a:xfrm rot="19365456">
            <a:off x="7740907" y="4750751"/>
            <a:ext cx="1201924" cy="317501"/>
          </a:xfrm>
          <a:prstGeom prst="rightArrow">
            <a:avLst>
              <a:gd name="adj1" fmla="val 32000"/>
              <a:gd name="adj2" fmla="val 100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5" name="Arrow"/>
          <p:cNvSpPr/>
          <p:nvPr/>
        </p:nvSpPr>
        <p:spPr>
          <a:xfrm>
            <a:off x="7824074" y="6699222"/>
            <a:ext cx="1004847" cy="317501"/>
          </a:xfrm>
          <a:prstGeom prst="rightArrow">
            <a:avLst>
              <a:gd name="adj1" fmla="val 32000"/>
              <a:gd name="adj2" fmla="val 100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6" name="Arrow"/>
          <p:cNvSpPr/>
          <p:nvPr/>
        </p:nvSpPr>
        <p:spPr>
          <a:xfrm rot="1499077">
            <a:off x="7748497" y="8513525"/>
            <a:ext cx="1100324" cy="323191"/>
          </a:xfrm>
          <a:prstGeom prst="rightArrow">
            <a:avLst>
              <a:gd name="adj1" fmla="val 32000"/>
              <a:gd name="adj2" fmla="val 9651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7" name="Rectangle"/>
          <p:cNvSpPr/>
          <p:nvPr/>
        </p:nvSpPr>
        <p:spPr>
          <a:xfrm>
            <a:off x="678359" y="10314158"/>
            <a:ext cx="23027284" cy="312121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8" name="pollution %&gt;%…"/>
          <p:cNvSpPr txBox="1"/>
          <p:nvPr/>
        </p:nvSpPr>
        <p:spPr>
          <a:xfrm>
            <a:off x="885415" y="10585577"/>
            <a:ext cx="22740170" cy="2917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0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pollution %&gt;% </a:t>
            </a:r>
          </a:p>
          <a:p>
            <a:pPr algn="l">
              <a:spcBef>
                <a:spcPts val="10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(city) %&gt;%</a:t>
            </a:r>
            <a:endParaRPr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0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(mean = mean(amount), sum = sum(amount), n = n())</a:t>
            </a:r>
          </a:p>
        </p:txBody>
      </p:sp>
    </p:spTree>
  </p:cSld>
  <p:clrMapOvr>
    <a:masterClrMapping/>
  </p:clrMapOvr>
  <p:transition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Your Turn 9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9</a:t>
            </a:r>
          </a:p>
        </p:txBody>
      </p:sp>
      <p:sp>
        <p:nvSpPr>
          <p:cNvPr id="781" name="Use group_by(), summarise(), and arrange() to display the ten most popular names. Compute popularity as the total number of children of a single gender given a name."/>
          <p:cNvSpPr txBox="1">
            <a:spLocks noGrp="1"/>
          </p:cNvSpPr>
          <p:nvPr>
            <p:ph type="body" sz="half" idx="4294967295"/>
          </p:nvPr>
        </p:nvSpPr>
        <p:spPr>
          <a:xfrm>
            <a:off x="3050631" y="3240423"/>
            <a:ext cx="18282739" cy="4882202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 </a:t>
            </a:r>
            <a:r>
              <a:rPr b="1"/>
              <a:t>group_by()</a:t>
            </a:r>
            <a:r>
              <a:t>, </a:t>
            </a:r>
            <a:r>
              <a:rPr b="1"/>
              <a:t>summarise()</a:t>
            </a:r>
            <a:r>
              <a:t>, and </a:t>
            </a:r>
            <a:r>
              <a:rPr b="1"/>
              <a:t>arrange()</a:t>
            </a:r>
            <a:r>
              <a:t> to display the ten most popular names. Compute popularity as the total number of children of a single gender given a name.</a:t>
            </a:r>
          </a:p>
        </p:txBody>
      </p:sp>
      <p:pic>
        <p:nvPicPr>
          <p:cNvPr id="782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7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82"/>
                </p:tgtEl>
              </p:cMediaNode>
            </p:video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785" name="Rectangle"/>
          <p:cNvSpPr/>
          <p:nvPr/>
        </p:nvSpPr>
        <p:spPr>
          <a:xfrm>
            <a:off x="1146390" y="307395"/>
            <a:ext cx="22091220" cy="1310121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6" name="babynames %&gt;%…"/>
          <p:cNvSpPr txBox="1"/>
          <p:nvPr/>
        </p:nvSpPr>
        <p:spPr>
          <a:xfrm>
            <a:off x="1412011" y="346956"/>
            <a:ext cx="21683371" cy="13022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(name, sex)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(total = sum(n))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arrange(desc(total))</a:t>
            </a:r>
          </a:p>
          <a:p>
            <a:pPr algn="l">
              <a:spcBef>
                <a:spcPts val="15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     name   sex   total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1   James     M 5120990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2    John     M 5095674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3  Robert     M 4803068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4 Michael     M 4323928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5    Mary     F 4118058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6 William     M 4071645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7   David     M 3589754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8  Joseph     M 2581785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9 Richard     M 2558165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10 Charles     M 2371621</a:t>
            </a:r>
          </a:p>
          <a:p>
            <a:pPr algn="l">
              <a:spcBef>
                <a:spcPts val="1000"/>
              </a:spcBef>
              <a:defRPr sz="3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... with 105,376 more rows</a:t>
            </a:r>
          </a:p>
        </p:txBody>
      </p:sp>
    </p:spTree>
  </p:cSld>
  <p:clrMapOvr>
    <a:masterClrMapping/>
  </p:clrMapOvr>
  <p:transition spd="med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" name="names.png" descr="nam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1406" y="611025"/>
            <a:ext cx="21741188" cy="12493950"/>
          </a:xfrm>
          <a:prstGeom prst="rect">
            <a:avLst/>
          </a:prstGeom>
          <a:ln w="12700">
            <a:miter lim="400000"/>
          </a:ln>
        </p:spPr>
      </p:pic>
      <p:pic>
        <p:nvPicPr>
          <p:cNvPr id="789" name="pdf-dplyr.pdf" descr="pdf-dplyr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79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793" name="Rectangle"/>
          <p:cNvSpPr/>
          <p:nvPr/>
        </p:nvSpPr>
        <p:spPr>
          <a:xfrm>
            <a:off x="1146390" y="666813"/>
            <a:ext cx="22091220" cy="1238237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4" name="babynames %&gt;%…"/>
          <p:cNvSpPr txBox="1"/>
          <p:nvPr/>
        </p:nvSpPr>
        <p:spPr>
          <a:xfrm>
            <a:off x="1412011" y="706374"/>
            <a:ext cx="21683371" cy="1220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(name, sex)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(total = sum(n))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arrange(desc(total))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ungroup()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slice(1:10)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geom_col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fct_reorder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(name, desc(total)), y = total, fill = sex)) +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theme_bw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scale_fill_brewer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labs(x = "name")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pdf-tibbles.pdf" descr="pdf-tibbles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8267" y="679450"/>
            <a:ext cx="3968015" cy="1235710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90" name="data-import-cheatsheet.002.png" descr="data-import-cheatsheet.00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13053" y="4638795"/>
            <a:ext cx="9992659" cy="77216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191" name="tibbles"/>
          <p:cNvSpPr txBox="1"/>
          <p:nvPr/>
        </p:nvSpPr>
        <p:spPr>
          <a:xfrm>
            <a:off x="4025134" y="12862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tibbles</a:t>
            </a:r>
          </a:p>
        </p:txBody>
      </p:sp>
      <p:pic>
        <p:nvPicPr>
          <p:cNvPr id="192" name="pdf-dplyr.pdf" descr="pdf-dplyr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5"/>
              </a:defRPr>
            </a:lvl1pPr>
          </a:lstStyle>
          <a:p>
            <a:pPr>
              <a:defRPr u="none"/>
            </a:pPr>
            <a:r>
              <a:rPr u="sng">
                <a:hlinkClick r:id="rId5"/>
              </a:rPr>
              <a:t>CC BY-SA RStudio</a:t>
            </a:r>
          </a:p>
        </p:txBody>
      </p:sp>
      <p:sp>
        <p:nvSpPr>
          <p:cNvPr id="194" name="Shape"/>
          <p:cNvSpPr/>
          <p:nvPr/>
        </p:nvSpPr>
        <p:spPr>
          <a:xfrm>
            <a:off x="5542726" y="676112"/>
            <a:ext cx="4182756" cy="123356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556" y="7206"/>
                </a:lnTo>
                <a:lnTo>
                  <a:pt x="21600" y="19983"/>
                </a:lnTo>
                <a:lnTo>
                  <a:pt x="108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38947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95" name="Rectangle"/>
          <p:cNvSpPr/>
          <p:nvPr/>
        </p:nvSpPr>
        <p:spPr>
          <a:xfrm>
            <a:off x="7365033" y="4788115"/>
            <a:ext cx="2377520" cy="7296452"/>
          </a:xfrm>
          <a:prstGeom prst="rect">
            <a:avLst/>
          </a:prstGeom>
          <a:solidFill>
            <a:srgbClr val="53585F">
              <a:alpha val="60770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Your Turn 10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10</a:t>
            </a:r>
          </a:p>
        </p:txBody>
      </p:sp>
      <p:sp>
        <p:nvSpPr>
          <p:cNvPr id="797" name="Use grouping to calculate and then plot the number of children born each year over time."/>
          <p:cNvSpPr txBox="1">
            <a:spLocks noGrp="1"/>
          </p:cNvSpPr>
          <p:nvPr>
            <p:ph type="body" sz="quarter" idx="4294967295"/>
          </p:nvPr>
        </p:nvSpPr>
        <p:spPr>
          <a:xfrm>
            <a:off x="3050631" y="3240423"/>
            <a:ext cx="18282739" cy="3429001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Use grouping to calculate and then plot the number of children born each year over time.</a:t>
            </a:r>
          </a:p>
        </p:txBody>
      </p:sp>
      <p:pic>
        <p:nvPicPr>
          <p:cNvPr id="79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7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98"/>
                </p:tgtEl>
              </p:cMediaNode>
            </p:video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801" name="Rectangle"/>
          <p:cNvSpPr/>
          <p:nvPr/>
        </p:nvSpPr>
        <p:spPr>
          <a:xfrm>
            <a:off x="1146390" y="666813"/>
            <a:ext cx="22091220" cy="550684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2" name="babynames %&gt;%…"/>
          <p:cNvSpPr txBox="1"/>
          <p:nvPr/>
        </p:nvSpPr>
        <p:spPr>
          <a:xfrm>
            <a:off x="1412011" y="706374"/>
            <a:ext cx="21683371" cy="5427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(year)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n_children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sum(n))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year,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n_children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</p:spTree>
  </p:cSld>
  <p:clrMapOvr>
    <a:masterClrMapping/>
  </p:clrMapOvr>
  <p:transition spd="med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4" name="Rplot.png" descr="Rplo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5311" y="802909"/>
            <a:ext cx="21073378" cy="12110182"/>
          </a:xfrm>
          <a:prstGeom prst="rect">
            <a:avLst/>
          </a:prstGeom>
          <a:ln w="12700">
            <a:miter lim="400000"/>
          </a:ln>
        </p:spPr>
      </p:pic>
      <p:pic>
        <p:nvPicPr>
          <p:cNvPr id="805" name="pdf-dplyr.pdf" descr="pdf-dplyr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80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807" name="How does this affect our measure of popularity?"/>
          <p:cNvSpPr txBox="1"/>
          <p:nvPr/>
        </p:nvSpPr>
        <p:spPr>
          <a:xfrm>
            <a:off x="13369272" y="7807823"/>
            <a:ext cx="8360832" cy="2269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does this affect our measure of popularity?</a:t>
            </a:r>
          </a:p>
        </p:txBody>
      </p:sp>
    </p:spTree>
  </p:cSld>
  <p:clrMapOvr>
    <a:masterClrMapping/>
  </p:clrMapOvr>
  <p:transition spd="med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9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81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11" name="ungroup()"/>
          <p:cNvSpPr txBox="1"/>
          <p:nvPr/>
        </p:nvSpPr>
        <p:spPr>
          <a:xfrm>
            <a:off x="4025134" y="274768"/>
            <a:ext cx="16368497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ungroup()</a:t>
            </a:r>
          </a:p>
        </p:txBody>
      </p:sp>
      <p:sp>
        <p:nvSpPr>
          <p:cNvPr id="812" name="Removes grouping criteria from a data frame."/>
          <p:cNvSpPr txBox="1"/>
          <p:nvPr/>
        </p:nvSpPr>
        <p:spPr>
          <a:xfrm>
            <a:off x="2068337" y="2401841"/>
            <a:ext cx="20282091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Removes grouping criteria from a data frame.</a:t>
            </a:r>
          </a:p>
        </p:txBody>
      </p:sp>
      <p:sp>
        <p:nvSpPr>
          <p:cNvPr id="813" name="Rectangle"/>
          <p:cNvSpPr/>
          <p:nvPr/>
        </p:nvSpPr>
        <p:spPr>
          <a:xfrm>
            <a:off x="2143798" y="4270780"/>
            <a:ext cx="19647837" cy="131012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4" name="babynames %&gt;%…"/>
          <p:cNvSpPr txBox="1"/>
          <p:nvPr/>
        </p:nvSpPr>
        <p:spPr>
          <a:xfrm>
            <a:off x="2409419" y="4310341"/>
            <a:ext cx="14956814" cy="13022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(name, sex)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(total = sum(n))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arrange(desc(total))</a:t>
            </a:r>
          </a:p>
          <a:p>
            <a:pPr algn="l">
              <a:spcBef>
                <a:spcPts val="1500"/>
              </a:spcBef>
              <a:defRPr sz="48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     name   sex   total</a:t>
            </a:r>
          </a:p>
          <a:p>
            <a:pPr algn="l">
              <a:spcBef>
                <a:spcPts val="1000"/>
              </a:spcBef>
              <a:defRPr sz="48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1   James     M 5120990</a:t>
            </a:r>
          </a:p>
          <a:p>
            <a:pPr algn="l">
              <a:spcBef>
                <a:spcPts val="1000"/>
              </a:spcBef>
              <a:defRPr sz="48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2    John     M 5095674</a:t>
            </a:r>
          </a:p>
          <a:p>
            <a:pPr algn="l">
              <a:spcBef>
                <a:spcPts val="1000"/>
              </a:spcBef>
              <a:defRPr sz="48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3  Robert     M 4803068</a:t>
            </a:r>
          </a:p>
          <a:p>
            <a:pPr algn="l">
              <a:spcBef>
                <a:spcPts val="1000"/>
              </a:spcBef>
              <a:defRPr sz="48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4 Michael     M 4323928</a:t>
            </a:r>
          </a:p>
          <a:p>
            <a:pPr algn="l">
              <a:spcBef>
                <a:spcPts val="1000"/>
              </a:spcBef>
              <a:defRPr sz="48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5    Mary     F 4118058</a:t>
            </a:r>
          </a:p>
          <a:p>
            <a:pPr algn="l">
              <a:spcBef>
                <a:spcPts val="1000"/>
              </a:spcBef>
              <a:defRPr sz="48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6 William     M 4071645</a:t>
            </a:r>
          </a:p>
          <a:p>
            <a:pPr algn="l">
              <a:spcBef>
                <a:spcPts val="1000"/>
              </a:spcBef>
              <a:defRPr sz="48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7   David     M 3589754</a:t>
            </a:r>
          </a:p>
        </p:txBody>
      </p:sp>
    </p:spTree>
  </p:cSld>
  <p:clrMapOvr>
    <a:masterClrMapping/>
  </p:clrMapOvr>
  <p:transition spd="med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6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81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18" name="ungroup()"/>
          <p:cNvSpPr txBox="1"/>
          <p:nvPr/>
        </p:nvSpPr>
        <p:spPr>
          <a:xfrm>
            <a:off x="4025134" y="274768"/>
            <a:ext cx="16368497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ungroup()</a:t>
            </a:r>
          </a:p>
        </p:txBody>
      </p:sp>
      <p:sp>
        <p:nvSpPr>
          <p:cNvPr id="819" name="Removes grouping criteria from a data frame."/>
          <p:cNvSpPr txBox="1"/>
          <p:nvPr/>
        </p:nvSpPr>
        <p:spPr>
          <a:xfrm>
            <a:off x="2068337" y="2401841"/>
            <a:ext cx="20282091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Removes grouping criteria from a data frame.</a:t>
            </a:r>
          </a:p>
        </p:txBody>
      </p:sp>
      <p:sp>
        <p:nvSpPr>
          <p:cNvPr id="820" name="Rectangle"/>
          <p:cNvSpPr/>
          <p:nvPr/>
        </p:nvSpPr>
        <p:spPr>
          <a:xfrm>
            <a:off x="2143798" y="4270780"/>
            <a:ext cx="19647837" cy="131012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21" name="babynames %&gt;%…"/>
          <p:cNvSpPr txBox="1"/>
          <p:nvPr/>
        </p:nvSpPr>
        <p:spPr>
          <a:xfrm>
            <a:off x="2409419" y="4310341"/>
            <a:ext cx="14956814" cy="13022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(name, sex)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ungroup()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(total = sum(n))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arrange(desc(total))</a:t>
            </a:r>
          </a:p>
          <a:p>
            <a:pPr algn="l">
              <a:spcBef>
                <a:spcPts val="1500"/>
              </a:spcBef>
              <a:defRPr sz="48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     total</a:t>
            </a:r>
          </a:p>
          <a:p>
            <a:pPr algn="l">
              <a:spcBef>
                <a:spcPts val="1500"/>
              </a:spcBef>
              <a:defRPr sz="48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1 340851912</a:t>
            </a:r>
          </a:p>
        </p:txBody>
      </p:sp>
    </p:spTree>
  </p:cSld>
  <p:clrMapOvr>
    <a:masterClrMapping/>
  </p:clrMapOvr>
  <p:transition spd="med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mutate()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mutate()</a:t>
            </a:r>
          </a:p>
        </p:txBody>
      </p:sp>
    </p:spTree>
  </p:cSld>
  <p:clrMapOvr>
    <a:masterClrMapping/>
  </p:clrMapOvr>
  <p:transition spd="med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7" name="Group"/>
          <p:cNvGrpSpPr/>
          <p:nvPr/>
        </p:nvGrpSpPr>
        <p:grpSpPr>
          <a:xfrm>
            <a:off x="1090640" y="6545800"/>
            <a:ext cx="8143349" cy="11517411"/>
            <a:chOff x="38100" y="0"/>
            <a:chExt cx="8143348" cy="11517410"/>
          </a:xfrm>
        </p:grpSpPr>
        <p:graphicFrame>
          <p:nvGraphicFramePr>
            <p:cNvPr id="825" name="Table"/>
            <p:cNvGraphicFramePr/>
            <p:nvPr/>
          </p:nvGraphicFramePr>
          <p:xfrm>
            <a:off x="38100" y="899211"/>
            <a:ext cx="8143348" cy="106181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1415217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123444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2159387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495137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1950164">
                    <a:extLst>
                      <a:ext uri="{9D8B030D-6E8A-4147-A177-3AD203B41FA5}">
                        <a16:colId xmlns:a16="http://schemas.microsoft.com/office/drawing/2014/main" val="20004"/>
                      </a:ext>
                    </a:extLst>
                  </a:gridCol>
                </a:tblGrid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sex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prop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9655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0.0815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William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9532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0.0805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James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5927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0.0501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Charles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5348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0.0451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Garrett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0.0001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8769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William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8524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0.0787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James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5442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0.0503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8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Charles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4664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0.0431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9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Garrett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0.0001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0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Gideon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0.0001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1"/>
                    </a:ext>
                  </a:extLst>
                </a:tr>
              </a:tbl>
            </a:graphicData>
          </a:graphic>
        </p:graphicFrame>
        <p:sp>
          <p:nvSpPr>
            <p:cNvPr id="826" name="babynames"/>
            <p:cNvSpPr txBox="1"/>
            <p:nvPr/>
          </p:nvSpPr>
          <p:spPr>
            <a:xfrm>
              <a:off x="2507710" y="0"/>
              <a:ext cx="3204132" cy="90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4570" tIns="54570" rIns="54570" bIns="54570" numCol="1" anchor="ctr">
              <a:spAutoFit/>
            </a:bodyPr>
            <a:lstStyle>
              <a:lvl1pPr>
                <a:defRPr sz="50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babynames</a:t>
              </a:r>
            </a:p>
          </p:txBody>
        </p:sp>
      </p:grpSp>
      <p:pic>
        <p:nvPicPr>
          <p:cNvPr id="82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82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30" name="mutate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mutate()</a:t>
            </a:r>
          </a:p>
        </p:txBody>
      </p:sp>
      <p:sp>
        <p:nvSpPr>
          <p:cNvPr id="831" name="Arrow"/>
          <p:cNvSpPr/>
          <p:nvPr/>
        </p:nvSpPr>
        <p:spPr>
          <a:xfrm>
            <a:off x="9948057" y="8840224"/>
            <a:ext cx="754519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32" name="Create new columns."/>
          <p:cNvSpPr txBox="1"/>
          <p:nvPr/>
        </p:nvSpPr>
        <p:spPr>
          <a:xfrm>
            <a:off x="1052540" y="3041670"/>
            <a:ext cx="16670638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Create new columns.</a:t>
            </a:r>
          </a:p>
        </p:txBody>
      </p:sp>
      <p:sp>
        <p:nvSpPr>
          <p:cNvPr id="833" name="Rectangle"/>
          <p:cNvSpPr/>
          <p:nvPr/>
        </p:nvSpPr>
        <p:spPr>
          <a:xfrm>
            <a:off x="1058890" y="4423757"/>
            <a:ext cx="22266220" cy="201450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34" name="babynames %&gt;%…"/>
          <p:cNvSpPr txBox="1"/>
          <p:nvPr/>
        </p:nvSpPr>
        <p:spPr>
          <a:xfrm>
            <a:off x="1242373" y="4450835"/>
            <a:ext cx="22094713" cy="1960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mutate(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percent = round(prop*100, 2)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graphicFrame>
        <p:nvGraphicFramePr>
          <p:cNvPr id="835" name="Table"/>
          <p:cNvGraphicFramePr/>
          <p:nvPr/>
        </p:nvGraphicFramePr>
        <p:xfrm>
          <a:off x="11386259" y="7607189"/>
          <a:ext cx="10366572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0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2258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9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percent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8.15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8.05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5.01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4.51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0.01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8.1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ratio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9.15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22.42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15.46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25.32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grpSp>
        <p:nvGrpSpPr>
          <p:cNvPr id="840" name="Group"/>
          <p:cNvGrpSpPr/>
          <p:nvPr/>
        </p:nvGrpSpPr>
        <p:grpSpPr>
          <a:xfrm>
            <a:off x="1090640" y="6545800"/>
            <a:ext cx="8143349" cy="11517411"/>
            <a:chOff x="38100" y="0"/>
            <a:chExt cx="8143348" cy="11517410"/>
          </a:xfrm>
        </p:grpSpPr>
        <p:graphicFrame>
          <p:nvGraphicFramePr>
            <p:cNvPr id="838" name="Table"/>
            <p:cNvGraphicFramePr/>
            <p:nvPr/>
          </p:nvGraphicFramePr>
          <p:xfrm>
            <a:off x="38100" y="899211"/>
            <a:ext cx="8143348" cy="106181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1415217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123444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2159387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495137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1950164">
                    <a:extLst>
                      <a:ext uri="{9D8B030D-6E8A-4147-A177-3AD203B41FA5}">
                        <a16:colId xmlns:a16="http://schemas.microsoft.com/office/drawing/2014/main" val="20004"/>
                      </a:ext>
                    </a:extLst>
                  </a:gridCol>
                </a:tblGrid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sex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name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prop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9655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0.0815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William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9532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0.0805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James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5927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0.0501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Charles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5348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0.0451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Garrett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0.0001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John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8769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William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8524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0.0787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James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5442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0.0503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8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Charles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4664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0.0431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9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Garrett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0.0001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0"/>
                    </a:ext>
                  </a:extLst>
                </a:tr>
                <a:tr h="88485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1881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Gideon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0.0001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D6D6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1"/>
                    </a:ext>
                  </a:extLst>
                </a:tr>
              </a:tbl>
            </a:graphicData>
          </a:graphic>
        </p:graphicFrame>
        <p:sp>
          <p:nvSpPr>
            <p:cNvPr id="839" name="babynames"/>
            <p:cNvSpPr txBox="1"/>
            <p:nvPr/>
          </p:nvSpPr>
          <p:spPr>
            <a:xfrm>
              <a:off x="2507710" y="0"/>
              <a:ext cx="3204132" cy="90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4570" tIns="54570" rIns="54570" bIns="54570" numCol="1" anchor="ctr">
              <a:spAutoFit/>
            </a:bodyPr>
            <a:lstStyle>
              <a:lvl1pPr>
                <a:defRPr sz="50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babynames</a:t>
              </a:r>
            </a:p>
          </p:txBody>
        </p:sp>
      </p:grpSp>
      <p:sp>
        <p:nvSpPr>
          <p:cNvPr id="841" name="mutate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mutate()</a:t>
            </a:r>
          </a:p>
        </p:txBody>
      </p:sp>
      <p:sp>
        <p:nvSpPr>
          <p:cNvPr id="842" name="Arrow"/>
          <p:cNvSpPr/>
          <p:nvPr/>
        </p:nvSpPr>
        <p:spPr>
          <a:xfrm>
            <a:off x="9948057" y="8840224"/>
            <a:ext cx="754519" cy="462891"/>
          </a:xfrm>
          <a:prstGeom prst="rightArrow">
            <a:avLst>
              <a:gd name="adj1" fmla="val 29869"/>
              <a:gd name="adj2" fmla="val 69292"/>
            </a:avLst>
          </a:prstGeom>
          <a:solidFill>
            <a:srgbClr val="53585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43" name="Create new columns."/>
          <p:cNvSpPr txBox="1"/>
          <p:nvPr/>
        </p:nvSpPr>
        <p:spPr>
          <a:xfrm>
            <a:off x="1052540" y="3041670"/>
            <a:ext cx="16670638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Create new columns.</a:t>
            </a:r>
          </a:p>
        </p:txBody>
      </p:sp>
      <p:sp>
        <p:nvSpPr>
          <p:cNvPr id="844" name="Rectangle"/>
          <p:cNvSpPr/>
          <p:nvPr/>
        </p:nvSpPr>
        <p:spPr>
          <a:xfrm>
            <a:off x="1058890" y="4423757"/>
            <a:ext cx="22266220" cy="201450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45" name="babynames %&gt;%…"/>
          <p:cNvSpPr txBox="1"/>
          <p:nvPr/>
        </p:nvSpPr>
        <p:spPr>
          <a:xfrm>
            <a:off x="1242373" y="4450835"/>
            <a:ext cx="22094713" cy="1960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mutate(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percent = round(prop*100, 2)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nper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round(percent)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graphicFrame>
        <p:nvGraphicFramePr>
          <p:cNvPr id="846" name="Table"/>
          <p:cNvGraphicFramePr/>
          <p:nvPr/>
        </p:nvGraphicFramePr>
        <p:xfrm>
          <a:off x="11393892" y="7607189"/>
          <a:ext cx="11943193" cy="1061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140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7999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848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prop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9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percent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9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nper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9655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8.15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9532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0.0805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8.05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5927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5.01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5348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0.0451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4.51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1880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0.01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John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8769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8.1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William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8524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0.0787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ratio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9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5442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0.0503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9.15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4664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0.0431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22.42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Garrett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15.46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8485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1881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Gideon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0.0001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25.32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9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8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8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850" name="data-transformation-cheatsheet.pdf" descr="data-transformation-cheatsheet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91692" y="930264"/>
            <a:ext cx="3981164" cy="1236325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851" name="Vectorized functions"/>
          <p:cNvSpPr txBox="1"/>
          <p:nvPr/>
        </p:nvSpPr>
        <p:spPr>
          <a:xfrm>
            <a:off x="6416126" y="3382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Vectorized functions</a:t>
            </a:r>
          </a:p>
        </p:txBody>
      </p:sp>
      <p:sp>
        <p:nvSpPr>
          <p:cNvPr id="852" name="Take a vector as input.…"/>
          <p:cNvSpPr txBox="1"/>
          <p:nvPr/>
        </p:nvSpPr>
        <p:spPr>
          <a:xfrm>
            <a:off x="9129927" y="2470583"/>
            <a:ext cx="15553476" cy="19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 defTabSz="566674">
              <a:defRPr sz="582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Take a vector as input. </a:t>
            </a:r>
          </a:p>
          <a:p>
            <a:pPr algn="l" defTabSz="566674">
              <a:defRPr sz="582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Return a vector of the same length as output.</a:t>
            </a:r>
          </a:p>
        </p:txBody>
      </p:sp>
      <p:pic>
        <p:nvPicPr>
          <p:cNvPr id="853" name="data-transformation-cheatsheet.002.png" descr="data-transformation-cheatsheet.00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215848" y="4894845"/>
            <a:ext cx="9987070" cy="771728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854" name="Shape"/>
          <p:cNvSpPr/>
          <p:nvPr/>
        </p:nvSpPr>
        <p:spPr>
          <a:xfrm>
            <a:off x="5542726" y="930002"/>
            <a:ext cx="4182756" cy="123356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556" y="7206"/>
                </a:lnTo>
                <a:lnTo>
                  <a:pt x="21600" y="19983"/>
                </a:lnTo>
                <a:lnTo>
                  <a:pt x="108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38947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55" name="Rectangle"/>
          <p:cNvSpPr/>
          <p:nvPr/>
        </p:nvSpPr>
        <p:spPr>
          <a:xfrm>
            <a:off x="7365033" y="5042005"/>
            <a:ext cx="2377520" cy="7296451"/>
          </a:xfrm>
          <a:prstGeom prst="rect">
            <a:avLst/>
          </a:prstGeom>
          <a:solidFill>
            <a:srgbClr val="53585F">
              <a:alpha val="60770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7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85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59" name="min_rank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min_rank()</a:t>
            </a:r>
          </a:p>
        </p:txBody>
      </p:sp>
      <p:sp>
        <p:nvSpPr>
          <p:cNvPr id="860" name="A go to ranking function (ties share the lowest rank)"/>
          <p:cNvSpPr txBox="1"/>
          <p:nvPr/>
        </p:nvSpPr>
        <p:spPr>
          <a:xfrm>
            <a:off x="2779910" y="3351791"/>
            <a:ext cx="18852593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rPr dirty="0"/>
              <a:t>A go to ranking function (ties share the lowest rank)</a:t>
            </a:r>
          </a:p>
        </p:txBody>
      </p:sp>
      <p:sp>
        <p:nvSpPr>
          <p:cNvPr id="861" name="Rectangle"/>
          <p:cNvSpPr/>
          <p:nvPr/>
        </p:nvSpPr>
        <p:spPr>
          <a:xfrm>
            <a:off x="2786261" y="4733879"/>
            <a:ext cx="18846243" cy="201450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62" name="min_rank(c(50, 100, 1000))…"/>
          <p:cNvSpPr txBox="1"/>
          <p:nvPr/>
        </p:nvSpPr>
        <p:spPr>
          <a:xfrm>
            <a:off x="2969745" y="4760957"/>
            <a:ext cx="15464021" cy="1960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min_rank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c(50, 100, 1000)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47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[1] 1 2 3</a:t>
            </a:r>
          </a:p>
        </p:txBody>
      </p:sp>
      <p:sp>
        <p:nvSpPr>
          <p:cNvPr id="863" name="Rectangle"/>
          <p:cNvSpPr/>
          <p:nvPr/>
        </p:nvSpPr>
        <p:spPr>
          <a:xfrm>
            <a:off x="2786261" y="8343358"/>
            <a:ext cx="18846243" cy="201450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64" name="min_rank(desc(c(50, 100, 1000)))…"/>
          <p:cNvSpPr txBox="1"/>
          <p:nvPr/>
        </p:nvSpPr>
        <p:spPr>
          <a:xfrm>
            <a:off x="2969745" y="8370436"/>
            <a:ext cx="15464021" cy="1960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min_rank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(desc(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c(50, 100, 1000)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algn="l">
              <a:spcBef>
                <a:spcPts val="1500"/>
              </a:spcBef>
              <a:defRPr sz="47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[1] 3 2 1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7225</Words>
  <Application>Microsoft Office PowerPoint</Application>
  <PresentationFormat>Custom</PresentationFormat>
  <Paragraphs>2566</Paragraphs>
  <Slides>154</Slides>
  <Notes>0</Notes>
  <HiddenSlides>13</HiddenSlides>
  <MMClips>18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154</vt:i4>
      </vt:variant>
    </vt:vector>
  </HeadingPairs>
  <TitlesOfParts>
    <vt:vector size="172" baseType="lpstr">
      <vt:lpstr>Arial</vt:lpstr>
      <vt:lpstr>Courier New</vt:lpstr>
      <vt:lpstr>FontAwesome</vt:lpstr>
      <vt:lpstr>Gill Sans</vt:lpstr>
      <vt:lpstr>Gill Sans Light</vt:lpstr>
      <vt:lpstr>Helvetica</vt:lpstr>
      <vt:lpstr>Helvetica Light</vt:lpstr>
      <vt:lpstr>Helvetica Neue</vt:lpstr>
      <vt:lpstr>Helvetica Neue Medium</vt:lpstr>
      <vt:lpstr>Inconsolata</vt:lpstr>
      <vt:lpstr>Lucida Grande</vt:lpstr>
      <vt:lpstr>Monaco</vt:lpstr>
      <vt:lpstr>Source Code Pro</vt:lpstr>
      <vt:lpstr>Source Sans Pro</vt:lpstr>
      <vt:lpstr>Source Sans Pro ExtraLight</vt:lpstr>
      <vt:lpstr>Source Sans Pro Light</vt:lpstr>
      <vt:lpstr>Source Sans Pro Semibold</vt:lpstr>
      <vt:lpstr>White</vt:lpstr>
      <vt:lpstr>PowerPoint Presentation</vt:lpstr>
      <vt:lpstr>Your Turn</vt:lpstr>
      <vt:lpstr>PowerPoint Presentation</vt:lpstr>
      <vt:lpstr>PowerPoint Presentation</vt:lpstr>
      <vt:lpstr>tibbles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dplyr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1</vt:lpstr>
      <vt:lpstr>PowerPoint Presentation</vt:lpstr>
      <vt:lpstr>PowerPoint Presentation</vt:lpstr>
      <vt:lpstr>PowerPoint Presentation</vt:lpstr>
      <vt:lpstr>PowerPoint Presentation</vt:lpstr>
      <vt:lpstr>Quiz</vt:lpstr>
      <vt:lpstr>Quiz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4</vt:lpstr>
      <vt:lpstr>PowerPoint Presentation</vt:lpstr>
      <vt:lpstr>PowerPoint Presentation</vt:lpstr>
      <vt:lpstr>Your Turn 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6</vt:lpstr>
      <vt:lpstr>PowerPoint Presentation</vt:lpstr>
      <vt:lpstr>Exam</vt:lpstr>
      <vt:lpstr>PowerPoint Presentation</vt:lpstr>
      <vt:lpstr>What are the most popular names?</vt:lpstr>
      <vt:lpstr>PowerPoint Presentation</vt:lpstr>
      <vt:lpstr>PowerPoint Presentation</vt:lpstr>
      <vt:lpstr>PowerPoint Presentation</vt:lpstr>
      <vt:lpstr>Quiz</vt:lpstr>
      <vt:lpstr>PowerPoint Presentation</vt:lpstr>
      <vt:lpstr>PowerPoint Presentation</vt:lpstr>
      <vt:lpstr>PowerPoint Presentation</vt:lpstr>
      <vt:lpstr>Your Turn 7</vt:lpstr>
      <vt:lpstr>PowerPoint Presentation</vt:lpstr>
      <vt:lpstr>Your Turn 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9</vt:lpstr>
      <vt:lpstr>PowerPoint Presentation</vt:lpstr>
      <vt:lpstr>PowerPoint Presentation</vt:lpstr>
      <vt:lpstr>PowerPoint Presentation</vt:lpstr>
      <vt:lpstr>Your Turn 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11</vt:lpstr>
      <vt:lpstr>PowerPoint Presentation</vt:lpstr>
      <vt:lpstr>Your Turn 12</vt:lpstr>
      <vt:lpstr>PowerPoint Presentation</vt:lpstr>
      <vt:lpstr>PowerPoint Presentation</vt:lpstr>
      <vt:lpstr>PowerPoint Presentation</vt:lpstr>
      <vt:lpstr>PowerPoint Presentation</vt:lpstr>
      <vt:lpstr>Joining Datasets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13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Tidy tools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Section</vt:lpstr>
      <vt:lpstr>PowerPoint Presentation</vt:lpstr>
      <vt:lpstr>Your Turn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Smith, Mike K</cp:lastModifiedBy>
  <cp:revision>20</cp:revision>
  <dcterms:modified xsi:type="dcterms:W3CDTF">2019-10-02T12:17:57Z</dcterms:modified>
</cp:coreProperties>
</file>